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93702"/>
  </p:normalViewPr>
  <p:slideViewPr>
    <p:cSldViewPr snapToGrid="0" snapToObjects="1">
      <p:cViewPr varScale="1">
        <p:scale>
          <a:sx n="103" d="100"/>
          <a:sy n="103" d="100"/>
        </p:scale>
        <p:origin x="81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267145E-1EE1-5045-98B8-0CD15A43E0D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67145E-1EE1-5045-98B8-0CD15A43E0D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67145E-1EE1-5045-98B8-0CD15A43E0D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28544-32E5-B24E-A668-CECEDA02D33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67145E-1EE1-5045-98B8-0CD15A43E0D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67145E-1EE1-5045-98B8-0CD15A43E0D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28544-32E5-B24E-A668-CECEDA02D33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67145E-1EE1-5045-98B8-0CD15A43E0D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7145E-1EE1-5045-98B8-0CD15A43E0D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7145E-1EE1-5045-98B8-0CD15A43E0D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Tree>
    <p:extLst>
      <p:ext uri="{BB962C8B-B14F-4D97-AF65-F5344CB8AC3E}">
        <p14:creationId xmlns:p14="http://schemas.microsoft.com/office/powerpoint/2010/main" val="15855608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abl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A88B48FB-E956-2048-9E74-C69E7CAA26CC}" type="slidenum">
              <a:rPr lang="en-US" smtClean="0"/>
              <a:pPr/>
              <a:t>‹#›</a:t>
            </a:fld>
            <a:endParaRPr lang="en-US"/>
          </a:p>
        </p:txBody>
      </p:sp>
      <p:sp>
        <p:nvSpPr>
          <p:cNvPr id="7" name="Text Placeholder 6"/>
          <p:cNvSpPr>
            <a:spLocks noGrp="1"/>
          </p:cNvSpPr>
          <p:nvPr>
            <p:ph type="body" sz="quarter" idx="13"/>
          </p:nvPr>
        </p:nvSpPr>
        <p:spPr>
          <a:xfrm>
            <a:off x="154518" y="965200"/>
            <a:ext cx="5183716" cy="349251"/>
          </a:xfrm>
        </p:spPr>
        <p:txBody>
          <a:bodyPr/>
          <a:lstStyle/>
          <a:p>
            <a:pPr lvl="0"/>
            <a:r>
              <a:rPr lang="en-US" dirty="0" smtClean="0"/>
              <a:t>Click to edit Master text styles</a:t>
            </a:r>
          </a:p>
        </p:txBody>
      </p:sp>
    </p:spTree>
    <p:extLst>
      <p:ext uri="{BB962C8B-B14F-4D97-AF65-F5344CB8AC3E}">
        <p14:creationId xmlns:p14="http://schemas.microsoft.com/office/powerpoint/2010/main" val="396512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7145E-1EE1-5045-98B8-0CD15A43E0D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67145E-1EE1-5045-98B8-0CD15A43E0DA}" type="datetimeFigureOut">
              <a:rPr lang="en-US" smtClean="0"/>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67145E-1EE1-5045-98B8-0CD15A43E0DA}" type="datetimeFigureOut">
              <a:rPr lang="en-US" smtClean="0"/>
              <a:t>2/10/17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67145E-1EE1-5045-98B8-0CD15A43E0DA}" type="datetimeFigureOut">
              <a:rPr lang="en-US" smtClean="0"/>
              <a:t>2/10/17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67145E-1EE1-5045-98B8-0CD15A43E0DA}" type="datetimeFigureOut">
              <a:rPr lang="en-US" smtClean="0"/>
              <a:t>2/10/17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67145E-1EE1-5045-98B8-0CD15A43E0DA}" type="datetimeFigureOut">
              <a:rPr lang="en-US" smtClean="0"/>
              <a:t>2/10/17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67145E-1EE1-5045-98B8-0CD15A43E0DA}" type="datetimeFigureOut">
              <a:rPr lang="en-US" smtClean="0"/>
              <a:t>2/10/17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67145E-1EE1-5045-98B8-0CD15A43E0DA}" type="datetimeFigureOut">
              <a:rPr lang="en-US" smtClean="0"/>
              <a:t>2/10/17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28544-32E5-B24E-A668-CECEDA02D33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67145E-1EE1-5045-98B8-0CD15A43E0DA}" type="datetimeFigureOut">
              <a:rPr lang="en-US" smtClean="0"/>
              <a:t>2/10/17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5128544-32E5-B24E-A668-CECEDA02D33A}" type="slidenum">
              <a:rPr lang="en-US" smtClean="0"/>
              <a:t>‹#›</a:t>
            </a:fld>
            <a:endParaRPr lang="en-US"/>
          </a:p>
        </p:txBody>
      </p:sp>
    </p:spTree>
    <p:extLst>
      <p:ext uri="{BB962C8B-B14F-4D97-AF65-F5344CB8AC3E}">
        <p14:creationId xmlns:p14="http://schemas.microsoft.com/office/powerpoint/2010/main" val="1049367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80"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40.png"/><Relationship Id="rId4" Type="http://schemas.openxmlformats.org/officeDocument/2006/relationships/image" Target="../media/image41.png"/><Relationship Id="rId5" Type="http://schemas.openxmlformats.org/officeDocument/2006/relationships/image" Target="../media/image42.png"/><Relationship Id="rId6" Type="http://schemas.openxmlformats.org/officeDocument/2006/relationships/image" Target="../media/image43.png"/><Relationship Id="rId1" Type="http://schemas.openxmlformats.org/officeDocument/2006/relationships/slideLayout" Target="../slideLayouts/slideLayout17.xml"/><Relationship Id="rId2" Type="http://schemas.openxmlformats.org/officeDocument/2006/relationships/image" Target="../media/image3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44.png"/><Relationship Id="rId3" Type="http://schemas.openxmlformats.org/officeDocument/2006/relationships/image" Target="../media/image45.png"/></Relationships>
</file>

<file path=ppt/slides/_rels/slide12.xml.rels><?xml version="1.0" encoding="UTF-8" standalone="yes"?>
<Relationships xmlns="http://schemas.openxmlformats.org/package/2006/relationships"><Relationship Id="rId3" Type="http://schemas.openxmlformats.org/officeDocument/2006/relationships/image" Target="../media/image47.png"/><Relationship Id="rId4" Type="http://schemas.openxmlformats.org/officeDocument/2006/relationships/image" Target="../media/image48.png"/><Relationship Id="rId5" Type="http://schemas.openxmlformats.org/officeDocument/2006/relationships/image" Target="../media/image49.png"/><Relationship Id="rId1" Type="http://schemas.openxmlformats.org/officeDocument/2006/relationships/slideLayout" Target="../slideLayouts/slideLayout17.xml"/><Relationship Id="rId2" Type="http://schemas.openxmlformats.org/officeDocument/2006/relationships/image" Target="../media/image46.png"/></Relationships>
</file>

<file path=ppt/slides/_rels/slide13.xml.rels><?xml version="1.0" encoding="UTF-8" standalone="yes"?>
<Relationships xmlns="http://schemas.openxmlformats.org/package/2006/relationships"><Relationship Id="rId3" Type="http://schemas.openxmlformats.org/officeDocument/2006/relationships/image" Target="../media/image51.png"/><Relationship Id="rId4" Type="http://schemas.openxmlformats.org/officeDocument/2006/relationships/image" Target="../media/image52.png"/><Relationship Id="rId5" Type="http://schemas.openxmlformats.org/officeDocument/2006/relationships/image" Target="../media/image53.png"/><Relationship Id="rId1" Type="http://schemas.openxmlformats.org/officeDocument/2006/relationships/slideLayout" Target="../slideLayouts/slideLayout17.xml"/><Relationship Id="rId2" Type="http://schemas.openxmlformats.org/officeDocument/2006/relationships/image" Target="../media/image50.png"/></Relationships>
</file>

<file path=ppt/slides/_rels/slide14.xml.rels><?xml version="1.0" encoding="UTF-8" standalone="yes"?>
<Relationships xmlns="http://schemas.openxmlformats.org/package/2006/relationships"><Relationship Id="rId3" Type="http://schemas.openxmlformats.org/officeDocument/2006/relationships/image" Target="../media/image55.png"/><Relationship Id="rId4" Type="http://schemas.openxmlformats.org/officeDocument/2006/relationships/image" Target="../media/image56.png"/><Relationship Id="rId5" Type="http://schemas.openxmlformats.org/officeDocument/2006/relationships/image" Target="../media/image57.png"/><Relationship Id="rId6" Type="http://schemas.openxmlformats.org/officeDocument/2006/relationships/image" Target="../media/image58.png"/><Relationship Id="rId7" Type="http://schemas.openxmlformats.org/officeDocument/2006/relationships/image" Target="../media/image59.png"/><Relationship Id="rId8" Type="http://schemas.openxmlformats.org/officeDocument/2006/relationships/image" Target="../media/image60.png"/><Relationship Id="rId9" Type="http://schemas.openxmlformats.org/officeDocument/2006/relationships/image" Target="../media/image61.png"/><Relationship Id="rId1" Type="http://schemas.openxmlformats.org/officeDocument/2006/relationships/slideLayout" Target="../slideLayouts/slideLayout17.xml"/><Relationship Id="rId2" Type="http://schemas.openxmlformats.org/officeDocument/2006/relationships/image" Target="../media/image54.png"/></Relationships>
</file>

<file path=ppt/slides/_rels/slide15.xml.rels><?xml version="1.0" encoding="UTF-8" standalone="yes"?>
<Relationships xmlns="http://schemas.openxmlformats.org/package/2006/relationships"><Relationship Id="rId3" Type="http://schemas.openxmlformats.org/officeDocument/2006/relationships/image" Target="../media/image63.png"/><Relationship Id="rId4" Type="http://schemas.openxmlformats.org/officeDocument/2006/relationships/image" Target="../media/image64.png"/><Relationship Id="rId5" Type="http://schemas.openxmlformats.org/officeDocument/2006/relationships/image" Target="../media/image65.png"/><Relationship Id="rId6" Type="http://schemas.openxmlformats.org/officeDocument/2006/relationships/image" Target="../media/image66.png"/><Relationship Id="rId7" Type="http://schemas.openxmlformats.org/officeDocument/2006/relationships/image" Target="../media/image67.png"/><Relationship Id="rId8" Type="http://schemas.openxmlformats.org/officeDocument/2006/relationships/image" Target="../media/image68.png"/><Relationship Id="rId9" Type="http://schemas.openxmlformats.org/officeDocument/2006/relationships/image" Target="../media/image69.png"/><Relationship Id="rId10" Type="http://schemas.openxmlformats.org/officeDocument/2006/relationships/image" Target="../media/image70.png"/><Relationship Id="rId1" Type="http://schemas.openxmlformats.org/officeDocument/2006/relationships/slideLayout" Target="../slideLayouts/slideLayout17.xml"/><Relationship Id="rId2" Type="http://schemas.openxmlformats.org/officeDocument/2006/relationships/image" Target="../media/image6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71.png"/><Relationship Id="rId3" Type="http://schemas.openxmlformats.org/officeDocument/2006/relationships/image" Target="../media/image7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73.png"/><Relationship Id="rId3" Type="http://schemas.openxmlformats.org/officeDocument/2006/relationships/image" Target="../media/image7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75.png"/><Relationship Id="rId3" Type="http://schemas.openxmlformats.org/officeDocument/2006/relationships/image" Target="../media/image7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77.png"/><Relationship Id="rId3" Type="http://schemas.openxmlformats.org/officeDocument/2006/relationships/image" Target="../media/image7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79.png"/><Relationship Id="rId3" Type="http://schemas.openxmlformats.org/officeDocument/2006/relationships/image" Target="../media/image8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81.png"/><Relationship Id="rId3" Type="http://schemas.openxmlformats.org/officeDocument/2006/relationships/image" Target="../media/image8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83.png"/><Relationship Id="rId3" Type="http://schemas.openxmlformats.org/officeDocument/2006/relationships/image" Target="../media/image8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85.png"/><Relationship Id="rId3" Type="http://schemas.openxmlformats.org/officeDocument/2006/relationships/image" Target="../media/image8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17.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6" Type="http://schemas.openxmlformats.org/officeDocument/2006/relationships/image" Target="../media/image12.png"/><Relationship Id="rId7" Type="http://schemas.openxmlformats.org/officeDocument/2006/relationships/image" Target="../media/image13.png"/><Relationship Id="rId8" Type="http://schemas.openxmlformats.org/officeDocument/2006/relationships/image" Target="../media/image14.png"/><Relationship Id="rId1" Type="http://schemas.openxmlformats.org/officeDocument/2006/relationships/slideLayout" Target="../slideLayouts/slideLayout17.xml"/><Relationship Id="rId2"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4" Type="http://schemas.openxmlformats.org/officeDocument/2006/relationships/image" Target="../media/image17.png"/><Relationship Id="rId5" Type="http://schemas.openxmlformats.org/officeDocument/2006/relationships/image" Target="../media/image18.png"/><Relationship Id="rId6" Type="http://schemas.openxmlformats.org/officeDocument/2006/relationships/image" Target="../media/image19.png"/><Relationship Id="rId7" Type="http://schemas.openxmlformats.org/officeDocument/2006/relationships/image" Target="../media/image20.png"/><Relationship Id="rId8" Type="http://schemas.openxmlformats.org/officeDocument/2006/relationships/image" Target="../media/image21.png"/><Relationship Id="rId9" Type="http://schemas.openxmlformats.org/officeDocument/2006/relationships/image" Target="../media/image22.png"/><Relationship Id="rId1" Type="http://schemas.openxmlformats.org/officeDocument/2006/relationships/slideLayout" Target="../slideLayouts/slideLayout17.xml"/><Relationship Id="rId2"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24.png"/><Relationship Id="rId4" Type="http://schemas.openxmlformats.org/officeDocument/2006/relationships/image" Target="../media/image25.png"/><Relationship Id="rId5" Type="http://schemas.openxmlformats.org/officeDocument/2006/relationships/image" Target="../media/image26.png"/><Relationship Id="rId6" Type="http://schemas.openxmlformats.org/officeDocument/2006/relationships/image" Target="../media/image27.png"/><Relationship Id="rId7" Type="http://schemas.openxmlformats.org/officeDocument/2006/relationships/image" Target="../media/image28.png"/><Relationship Id="rId8" Type="http://schemas.openxmlformats.org/officeDocument/2006/relationships/image" Target="../media/image29.png"/><Relationship Id="rId9" Type="http://schemas.openxmlformats.org/officeDocument/2006/relationships/image" Target="../media/image30.png"/><Relationship Id="rId1" Type="http://schemas.openxmlformats.org/officeDocument/2006/relationships/slideLayout" Target="../slideLayouts/slideLayout17.xml"/><Relationship Id="rId2" Type="http://schemas.openxmlformats.org/officeDocument/2006/relationships/image" Target="../media/image23.png"/></Relationships>
</file>

<file path=ppt/slides/_rels/slide8.xml.rels><?xml version="1.0" encoding="UTF-8" standalone="yes"?>
<Relationships xmlns="http://schemas.openxmlformats.org/package/2006/relationships"><Relationship Id="rId3" Type="http://schemas.openxmlformats.org/officeDocument/2006/relationships/image" Target="../media/image32.png"/><Relationship Id="rId4" Type="http://schemas.openxmlformats.org/officeDocument/2006/relationships/image" Target="../media/image33.png"/><Relationship Id="rId5" Type="http://schemas.openxmlformats.org/officeDocument/2006/relationships/image" Target="../media/image34.png"/><Relationship Id="rId6" Type="http://schemas.openxmlformats.org/officeDocument/2006/relationships/image" Target="../media/image35.png"/><Relationship Id="rId7" Type="http://schemas.openxmlformats.org/officeDocument/2006/relationships/image" Target="../media/image36.png"/><Relationship Id="rId1" Type="http://schemas.openxmlformats.org/officeDocument/2006/relationships/slideLayout" Target="../slideLayouts/slideLayout17.xml"/><Relationship Id="rId2" Type="http://schemas.openxmlformats.org/officeDocument/2006/relationships/image" Target="../media/image3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37.png"/><Relationship Id="rId3" Type="http://schemas.openxmlformats.org/officeDocument/2006/relationships/image" Target="../media/image3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2457" y="2670629"/>
            <a:ext cx="6423553" cy="1323439"/>
          </a:xfrm>
          <a:prstGeom prst="rect">
            <a:avLst/>
          </a:prstGeom>
          <a:noFill/>
        </p:spPr>
        <p:txBody>
          <a:bodyPr wrap="none" rtlCol="0">
            <a:spAutoFit/>
          </a:bodyPr>
          <a:lstStyle/>
          <a:p>
            <a:r>
              <a:rPr lang="en-US" sz="4000" dirty="0" smtClean="0"/>
              <a:t>Surrey Youth League Pilot</a:t>
            </a:r>
          </a:p>
          <a:p>
            <a:r>
              <a:rPr lang="en-US" sz="4000" dirty="0" smtClean="0"/>
              <a:t>Individual Survey Feedback</a:t>
            </a:r>
            <a:endParaRPr lang="en-US" sz="4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22179" y="2397310"/>
            <a:ext cx="2000250" cy="187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1570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71" y="70291"/>
            <a:ext cx="5971861" cy="521696"/>
          </a:xfrm>
        </p:spPr>
        <p:txBody>
          <a:bodyPr>
            <a:noAutofit/>
          </a:bodyPr>
          <a:lstStyle/>
          <a:p>
            <a:r>
              <a:rPr sz="3200" dirty="0" smtClean="0"/>
              <a:t>What </a:t>
            </a:r>
            <a:r>
              <a:rPr sz="3200" dirty="0"/>
              <a:t>percentage of Referees hold briefings with you?</a:t>
            </a:r>
          </a:p>
        </p:txBody>
      </p:sp>
      <p:sp>
        <p:nvSpPr>
          <p:cNvPr id="3" name="Content Placeholder 2"/>
          <p:cNvSpPr>
            <a:spLocks noGrp="1"/>
          </p:cNvSpPr>
          <p:nvPr>
            <p:ph idx="1"/>
          </p:nvPr>
        </p:nvSpPr>
        <p:spPr>
          <a:xfrm>
            <a:off x="228077" y="1040858"/>
            <a:ext cx="2442552" cy="419376"/>
          </a:xfrm>
        </p:spPr>
        <p:txBody>
          <a:bodyPr>
            <a:noAutofit/>
          </a:bodyPr>
          <a:lstStyle/>
          <a:p>
            <a:pPr marL="0" indent="0">
              <a:buNone/>
            </a:pPr>
            <a:r>
              <a:rPr sz="1600" dirty="0"/>
              <a:t>Answered: </a:t>
            </a:r>
            <a:r>
              <a:rPr lang="en-GB" sz="1600" dirty="0" smtClean="0"/>
              <a:t>Managers</a:t>
            </a:r>
            <a:endParaRPr sz="1600" dirty="0"/>
          </a:p>
        </p:txBody>
      </p:sp>
      <p:pic>
        <p:nvPicPr>
          <p:cNvPr id="4" name="Picture 3" descr="table10513253100.png"/>
          <p:cNvPicPr>
            <a:picLocks noChangeAspect="1"/>
          </p:cNvPicPr>
          <p:nvPr/>
        </p:nvPicPr>
        <p:blipFill>
          <a:blip r:embed="rId2"/>
          <a:stretch>
            <a:fillRect/>
          </a:stretch>
        </p:blipFill>
        <p:spPr>
          <a:xfrm>
            <a:off x="197057" y="1281697"/>
            <a:ext cx="7184571" cy="1499809"/>
          </a:xfrm>
          <a:prstGeom prst="rect">
            <a:avLst/>
          </a:prstGeom>
        </p:spPr>
      </p:pic>
      <p:pic>
        <p:nvPicPr>
          <p:cNvPr id="5" name="Picture 4" descr="table10511740820.png"/>
          <p:cNvPicPr>
            <a:picLocks noChangeAspect="1"/>
          </p:cNvPicPr>
          <p:nvPr/>
        </p:nvPicPr>
        <p:blipFill>
          <a:blip r:embed="rId3"/>
          <a:stretch>
            <a:fillRect/>
          </a:stretch>
        </p:blipFill>
        <p:spPr>
          <a:xfrm>
            <a:off x="153515" y="3102717"/>
            <a:ext cx="7184571" cy="1499809"/>
          </a:xfrm>
          <a:prstGeom prst="rect">
            <a:avLst/>
          </a:prstGeom>
        </p:spPr>
      </p:pic>
      <p:sp>
        <p:nvSpPr>
          <p:cNvPr id="6" name="Content Placeholder 2"/>
          <p:cNvSpPr txBox="1">
            <a:spLocks/>
          </p:cNvSpPr>
          <p:nvPr/>
        </p:nvSpPr>
        <p:spPr>
          <a:xfrm>
            <a:off x="153515" y="2770524"/>
            <a:ext cx="7110008" cy="332192"/>
          </a:xfrm>
          <a:prstGeom prst="rect">
            <a:avLst/>
          </a:prstGeom>
        </p:spPr>
        <p:txBody>
          <a:bodyPr vert="horz" lIns="121920" tIns="60960" rIns="121920" bIns="60960" rtlCol="0">
            <a:normAutofit/>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Pitch Marshalls</a:t>
            </a:r>
          </a:p>
        </p:txBody>
      </p:sp>
      <p:pic>
        <p:nvPicPr>
          <p:cNvPr id="7" name="Picture 6" descr="table10511741080.png"/>
          <p:cNvPicPr>
            <a:picLocks noChangeAspect="1"/>
          </p:cNvPicPr>
          <p:nvPr/>
        </p:nvPicPr>
        <p:blipFill>
          <a:blip r:embed="rId4"/>
          <a:stretch>
            <a:fillRect/>
          </a:stretch>
        </p:blipFill>
        <p:spPr>
          <a:xfrm>
            <a:off x="153515" y="4854347"/>
            <a:ext cx="7675805" cy="1883592"/>
          </a:xfrm>
          <a:prstGeom prst="rect">
            <a:avLst/>
          </a:prstGeom>
        </p:spPr>
      </p:pic>
      <p:sp>
        <p:nvSpPr>
          <p:cNvPr id="8" name="Content Placeholder 2"/>
          <p:cNvSpPr txBox="1">
            <a:spLocks/>
          </p:cNvSpPr>
          <p:nvPr/>
        </p:nvSpPr>
        <p:spPr>
          <a:xfrm>
            <a:off x="228077" y="4522155"/>
            <a:ext cx="7110008" cy="332192"/>
          </a:xfrm>
          <a:prstGeom prst="rect">
            <a:avLst/>
          </a:prstGeom>
        </p:spPr>
        <p:txBody>
          <a:bodyPr vert="horz" lIns="121920" tIns="60960" rIns="121920" bIns="60960" rtlCol="0">
            <a:normAutofit/>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Linesman</a:t>
            </a:r>
          </a:p>
        </p:txBody>
      </p:sp>
      <p:sp>
        <p:nvSpPr>
          <p:cNvPr id="9" name="Rectangle 8"/>
          <p:cNvSpPr/>
          <p:nvPr/>
        </p:nvSpPr>
        <p:spPr>
          <a:xfrm>
            <a:off x="6007866" y="1263040"/>
            <a:ext cx="1821455" cy="547489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a:p>
        </p:txBody>
      </p:sp>
      <p:pic>
        <p:nvPicPr>
          <p:cNvPr id="10" name="Picture 9" descr="chart10511740550.png"/>
          <p:cNvPicPr>
            <a:picLocks noChangeAspect="1"/>
          </p:cNvPicPr>
          <p:nvPr/>
        </p:nvPicPr>
        <p:blipFill>
          <a:blip r:embed="rId5"/>
          <a:stretch>
            <a:fillRect/>
          </a:stretch>
        </p:blipFill>
        <p:spPr>
          <a:xfrm>
            <a:off x="6107632" y="1431517"/>
            <a:ext cx="5530301" cy="2699979"/>
          </a:xfrm>
          <a:prstGeom prst="rect">
            <a:avLst/>
          </a:prstGeom>
        </p:spPr>
      </p:pic>
      <p:pic>
        <p:nvPicPr>
          <p:cNvPr id="11" name="Picture 10" descr="table10511740550.png"/>
          <p:cNvPicPr>
            <a:picLocks noChangeAspect="1"/>
          </p:cNvPicPr>
          <p:nvPr/>
        </p:nvPicPr>
        <p:blipFill>
          <a:blip r:embed="rId6"/>
          <a:stretch>
            <a:fillRect/>
          </a:stretch>
        </p:blipFill>
        <p:spPr>
          <a:xfrm>
            <a:off x="6472863" y="3621313"/>
            <a:ext cx="5235376" cy="1357320"/>
          </a:xfrm>
          <a:prstGeom prst="rect">
            <a:avLst/>
          </a:prstGeom>
          <a:solidFill>
            <a:schemeClr val="bg1"/>
          </a:solidFill>
        </p:spPr>
      </p:pic>
      <p:sp>
        <p:nvSpPr>
          <p:cNvPr id="12" name="Title 1"/>
          <p:cNvSpPr txBox="1">
            <a:spLocks/>
          </p:cNvSpPr>
          <p:nvPr/>
        </p:nvSpPr>
        <p:spPr>
          <a:xfrm>
            <a:off x="6734978" y="73169"/>
            <a:ext cx="4803189" cy="960305"/>
          </a:xfrm>
          <a:prstGeom prst="rect">
            <a:avLst/>
          </a:prstGeom>
        </p:spPr>
        <p:txBody>
          <a:bodyPr vert="horz" lIns="121920" tIns="60960" rIns="121920" bIns="60960" rtlCol="0" anchor="b">
            <a:normAutofit fontScale="97500"/>
          </a:bodyPr>
          <a:lstStyle>
            <a:lvl1pPr algn="l" defTabSz="457200" rtl="0" eaLnBrk="1" latinLnBrk="0" hangingPunct="1">
              <a:spcBef>
                <a:spcPct val="0"/>
              </a:spcBef>
              <a:buNone/>
              <a:defRPr sz="2000" b="1" kern="1200">
                <a:solidFill>
                  <a:schemeClr val="tx1"/>
                </a:solidFill>
                <a:latin typeface="Arial"/>
                <a:ea typeface="+mj-ea"/>
                <a:cs typeface="Arial"/>
              </a:defRPr>
            </a:lvl1pPr>
          </a:lstStyle>
          <a:p>
            <a:r>
              <a:rPr lang="en-US" sz="2667"/>
              <a:t>Referees Do </a:t>
            </a:r>
            <a:r>
              <a:rPr lang="en-US" sz="2667" dirty="0"/>
              <a:t>you hold pre match briefings with</a:t>
            </a:r>
          </a:p>
        </p:txBody>
      </p:sp>
      <p:cxnSp>
        <p:nvCxnSpPr>
          <p:cNvPr id="14" name="Straight Connector 13"/>
          <p:cNvCxnSpPr/>
          <p:nvPr/>
        </p:nvCxnSpPr>
        <p:spPr>
          <a:xfrm>
            <a:off x="6107632" y="0"/>
            <a:ext cx="3056" cy="6737939"/>
          </a:xfrm>
          <a:prstGeom prst="line">
            <a:avLst/>
          </a:prstGeom>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10385234" y="3621313"/>
            <a:ext cx="1323005" cy="135732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2400"/>
          </a:p>
        </p:txBody>
      </p:sp>
    </p:spTree>
    <p:extLst>
      <p:ext uri="{BB962C8B-B14F-4D97-AF65-F5344CB8AC3E}">
        <p14:creationId xmlns:p14="http://schemas.microsoft.com/office/powerpoint/2010/main" val="277711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884" y="110416"/>
            <a:ext cx="9017516" cy="1325563"/>
          </a:xfrm>
        </p:spPr>
        <p:txBody>
          <a:bodyPr>
            <a:normAutofit/>
          </a:bodyPr>
          <a:lstStyle/>
          <a:p>
            <a:r>
              <a:rPr sz="2800"/>
              <a:t>Q10: When you hold briefings with Pitch Marshalls are they aware of their roles in assisting you?</a:t>
            </a:r>
          </a:p>
        </p:txBody>
      </p:sp>
      <p:sp>
        <p:nvSpPr>
          <p:cNvPr id="3" name="Content Placeholder 2"/>
          <p:cNvSpPr>
            <a:spLocks noGrp="1"/>
          </p:cNvSpPr>
          <p:nvPr>
            <p:ph idx="1"/>
          </p:nvPr>
        </p:nvSpPr>
        <p:spPr>
          <a:xfrm>
            <a:off x="532884" y="1165877"/>
            <a:ext cx="10515600" cy="540204"/>
          </a:xfrm>
        </p:spPr>
        <p:txBody>
          <a:bodyPr>
            <a:normAutofit/>
          </a:bodyPr>
          <a:lstStyle/>
          <a:p>
            <a:pPr marL="0" indent="0">
              <a:buNone/>
            </a:pPr>
            <a:r>
              <a:rPr sz="1800" dirty="0"/>
              <a:t>Answered: 101    </a:t>
            </a:r>
            <a:r>
              <a:rPr lang="en-GB" sz="1800" dirty="0" smtClean="0"/>
              <a:t>Referee</a:t>
            </a:r>
            <a:endParaRPr sz="1800" dirty="0"/>
          </a:p>
        </p:txBody>
      </p:sp>
      <p:pic>
        <p:nvPicPr>
          <p:cNvPr id="4" name="Picture 3" descr="chart10511740560.png"/>
          <p:cNvPicPr>
            <a:picLocks noChangeAspect="1"/>
          </p:cNvPicPr>
          <p:nvPr/>
        </p:nvPicPr>
        <p:blipFill>
          <a:blip r:embed="rId2"/>
          <a:stretch>
            <a:fillRect/>
          </a:stretch>
        </p:blipFill>
        <p:spPr>
          <a:xfrm>
            <a:off x="532884" y="1809357"/>
            <a:ext cx="7184571" cy="4475237"/>
          </a:xfrm>
          <a:prstGeom prst="rect">
            <a:avLst/>
          </a:prstGeom>
        </p:spPr>
      </p:pic>
      <p:pic>
        <p:nvPicPr>
          <p:cNvPr id="5" name="Picture 4" descr="table10511740560.png"/>
          <p:cNvPicPr>
            <a:picLocks noChangeAspect="1"/>
          </p:cNvPicPr>
          <p:nvPr/>
        </p:nvPicPr>
        <p:blipFill>
          <a:blip r:embed="rId3"/>
          <a:stretch>
            <a:fillRect/>
          </a:stretch>
        </p:blipFill>
        <p:spPr>
          <a:xfrm>
            <a:off x="4733983" y="2600244"/>
            <a:ext cx="7184571" cy="2152952"/>
          </a:xfrm>
          <a:prstGeom prst="rect">
            <a:avLst/>
          </a:prstGeom>
        </p:spPr>
      </p:pic>
    </p:spTree>
    <p:extLst>
      <p:ext uri="{BB962C8B-B14F-4D97-AF65-F5344CB8AC3E}">
        <p14:creationId xmlns:p14="http://schemas.microsoft.com/office/powerpoint/2010/main" val="1017568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180" y="73260"/>
            <a:ext cx="8668591" cy="762727"/>
          </a:xfrm>
        </p:spPr>
        <p:txBody>
          <a:bodyPr>
            <a:normAutofit fontScale="90000"/>
          </a:bodyPr>
          <a:lstStyle/>
          <a:p>
            <a:r>
              <a:rPr sz="3200" dirty="0"/>
              <a:t>Q25: As a Pitch Marshall do you feel safe acting as a Pitch Marshall?</a:t>
            </a:r>
          </a:p>
        </p:txBody>
      </p:sp>
      <p:pic>
        <p:nvPicPr>
          <p:cNvPr id="4" name="Picture 3" descr="chart10511740790.png"/>
          <p:cNvPicPr>
            <a:picLocks noChangeAspect="1"/>
          </p:cNvPicPr>
          <p:nvPr/>
        </p:nvPicPr>
        <p:blipFill>
          <a:blip r:embed="rId2"/>
          <a:stretch>
            <a:fillRect/>
          </a:stretch>
        </p:blipFill>
        <p:spPr>
          <a:xfrm>
            <a:off x="150968" y="1183132"/>
            <a:ext cx="4769901" cy="2328740"/>
          </a:xfrm>
          <a:prstGeom prst="rect">
            <a:avLst/>
          </a:prstGeom>
        </p:spPr>
      </p:pic>
      <p:pic>
        <p:nvPicPr>
          <p:cNvPr id="5" name="Picture 4" descr="table10511740790.png"/>
          <p:cNvPicPr>
            <a:picLocks noChangeAspect="1"/>
          </p:cNvPicPr>
          <p:nvPr/>
        </p:nvPicPr>
        <p:blipFill>
          <a:blip r:embed="rId3"/>
          <a:stretch>
            <a:fillRect/>
          </a:stretch>
        </p:blipFill>
        <p:spPr>
          <a:xfrm>
            <a:off x="4396133" y="1398823"/>
            <a:ext cx="7184571" cy="1765904"/>
          </a:xfrm>
          <a:prstGeom prst="rect">
            <a:avLst/>
          </a:prstGeom>
        </p:spPr>
      </p:pic>
      <p:sp>
        <p:nvSpPr>
          <p:cNvPr id="6" name="Title 1"/>
          <p:cNvSpPr txBox="1">
            <a:spLocks/>
          </p:cNvSpPr>
          <p:nvPr/>
        </p:nvSpPr>
        <p:spPr>
          <a:xfrm>
            <a:off x="243180" y="3507992"/>
            <a:ext cx="10972800" cy="521696"/>
          </a:xfrm>
          <a:prstGeom prst="rect">
            <a:avLst/>
          </a:prstGeom>
        </p:spPr>
        <p:txBody>
          <a:bodyPr vert="horz" lIns="121920" tIns="60960" rIns="121920" bIns="60960" rtlCol="0" anchor="b">
            <a:noAutofit/>
          </a:bodyPr>
          <a:lstStyle>
            <a:lvl1pPr algn="l" defTabSz="457200" rtl="0" eaLnBrk="1" latinLnBrk="0" hangingPunct="1">
              <a:spcBef>
                <a:spcPct val="0"/>
              </a:spcBef>
              <a:buNone/>
              <a:defRPr sz="2000" b="1" kern="1200">
                <a:solidFill>
                  <a:schemeClr val="tx1"/>
                </a:solidFill>
                <a:latin typeface="Arial"/>
                <a:ea typeface="+mj-ea"/>
                <a:cs typeface="Arial"/>
              </a:defRPr>
            </a:lvl1pPr>
          </a:lstStyle>
          <a:p>
            <a:r>
              <a:rPr lang="en-US" sz="2800" b="0" dirty="0">
                <a:latin typeface="+mj-lt"/>
              </a:rPr>
              <a:t>Q26: How do you feel about continuing to be a Pitch Marshall?</a:t>
            </a:r>
          </a:p>
        </p:txBody>
      </p:sp>
      <p:pic>
        <p:nvPicPr>
          <p:cNvPr id="7" name="Picture 6" descr="chart10511740810.png"/>
          <p:cNvPicPr>
            <a:picLocks noChangeAspect="1"/>
          </p:cNvPicPr>
          <p:nvPr/>
        </p:nvPicPr>
        <p:blipFill>
          <a:blip r:embed="rId4"/>
          <a:stretch>
            <a:fillRect/>
          </a:stretch>
        </p:blipFill>
        <p:spPr>
          <a:xfrm>
            <a:off x="243180" y="4117925"/>
            <a:ext cx="4677689" cy="2283720"/>
          </a:xfrm>
          <a:prstGeom prst="rect">
            <a:avLst/>
          </a:prstGeom>
        </p:spPr>
      </p:pic>
      <p:pic>
        <p:nvPicPr>
          <p:cNvPr id="8" name="Picture 7" descr="table10511740810.png"/>
          <p:cNvPicPr>
            <a:picLocks noChangeAspect="1"/>
          </p:cNvPicPr>
          <p:nvPr/>
        </p:nvPicPr>
        <p:blipFill>
          <a:blip r:embed="rId5"/>
          <a:stretch>
            <a:fillRect/>
          </a:stretch>
        </p:blipFill>
        <p:spPr>
          <a:xfrm>
            <a:off x="4576479" y="4376833"/>
            <a:ext cx="7184571" cy="1765904"/>
          </a:xfrm>
          <a:prstGeom prst="rect">
            <a:avLst/>
          </a:prstGeom>
        </p:spPr>
      </p:pic>
    </p:spTree>
    <p:extLst>
      <p:ext uri="{BB962C8B-B14F-4D97-AF65-F5344CB8AC3E}">
        <p14:creationId xmlns:p14="http://schemas.microsoft.com/office/powerpoint/2010/main" val="1862321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784" y="182703"/>
            <a:ext cx="8802816" cy="962452"/>
          </a:xfrm>
        </p:spPr>
        <p:txBody>
          <a:bodyPr>
            <a:normAutofit fontScale="90000"/>
          </a:bodyPr>
          <a:lstStyle/>
          <a:p>
            <a:r>
              <a:rPr sz="3200"/>
              <a:t>Q15: Respect Levels - Compared to last season is there an improvement</a:t>
            </a:r>
          </a:p>
        </p:txBody>
      </p:sp>
      <p:sp>
        <p:nvSpPr>
          <p:cNvPr id="3" name="Content Placeholder 2"/>
          <p:cNvSpPr>
            <a:spLocks noGrp="1"/>
          </p:cNvSpPr>
          <p:nvPr>
            <p:ph idx="1"/>
          </p:nvPr>
        </p:nvSpPr>
        <p:spPr>
          <a:xfrm>
            <a:off x="327236" y="1100245"/>
            <a:ext cx="10515600" cy="554718"/>
          </a:xfrm>
        </p:spPr>
        <p:txBody>
          <a:bodyPr>
            <a:normAutofit/>
          </a:bodyPr>
          <a:lstStyle/>
          <a:p>
            <a:pPr marL="0" indent="0">
              <a:buNone/>
            </a:pPr>
            <a:r>
              <a:rPr sz="2400" dirty="0"/>
              <a:t>Answered: 101    </a:t>
            </a:r>
            <a:r>
              <a:rPr lang="en-GB" sz="2400" dirty="0" smtClean="0"/>
              <a:t>Referees</a:t>
            </a:r>
            <a:endParaRPr sz="2400" dirty="0"/>
          </a:p>
        </p:txBody>
      </p:sp>
      <p:pic>
        <p:nvPicPr>
          <p:cNvPr id="4" name="Picture 3" descr="chart10511740610.png"/>
          <p:cNvPicPr>
            <a:picLocks noChangeAspect="1"/>
          </p:cNvPicPr>
          <p:nvPr/>
        </p:nvPicPr>
        <p:blipFill>
          <a:blip r:embed="rId2"/>
          <a:stretch>
            <a:fillRect/>
          </a:stretch>
        </p:blipFill>
        <p:spPr>
          <a:xfrm>
            <a:off x="249839" y="1882691"/>
            <a:ext cx="4799280" cy="2343083"/>
          </a:xfrm>
          <a:prstGeom prst="rect">
            <a:avLst/>
          </a:prstGeom>
        </p:spPr>
      </p:pic>
      <p:pic>
        <p:nvPicPr>
          <p:cNvPr id="5" name="Picture 4" descr="table10511740610.png"/>
          <p:cNvPicPr>
            <a:picLocks noChangeAspect="1"/>
          </p:cNvPicPr>
          <p:nvPr/>
        </p:nvPicPr>
        <p:blipFill>
          <a:blip r:embed="rId3"/>
          <a:stretch>
            <a:fillRect/>
          </a:stretch>
        </p:blipFill>
        <p:spPr>
          <a:xfrm>
            <a:off x="4205523" y="2017883"/>
            <a:ext cx="7184571" cy="1765904"/>
          </a:xfrm>
          <a:prstGeom prst="rect">
            <a:avLst/>
          </a:prstGeom>
        </p:spPr>
      </p:pic>
      <p:sp>
        <p:nvSpPr>
          <p:cNvPr id="6" name="Content Placeholder 2"/>
          <p:cNvSpPr txBox="1">
            <a:spLocks/>
          </p:cNvSpPr>
          <p:nvPr/>
        </p:nvSpPr>
        <p:spPr>
          <a:xfrm>
            <a:off x="327236" y="3944144"/>
            <a:ext cx="7110008" cy="332192"/>
          </a:xfrm>
          <a:prstGeom prst="rect">
            <a:avLst/>
          </a:prstGeom>
        </p:spPr>
        <p:txBody>
          <a:bodyPr vert="horz" lIns="121920" tIns="60960" rIns="121920" bIns="60960" rtlCol="0">
            <a:normAutofit/>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a:t>Answered: 363    Parents</a:t>
            </a:r>
            <a:endParaRPr lang="en-US" sz="1333" dirty="0"/>
          </a:p>
        </p:txBody>
      </p:sp>
      <p:pic>
        <p:nvPicPr>
          <p:cNvPr id="7" name="Picture 6" descr="chart10511741230.png"/>
          <p:cNvPicPr>
            <a:picLocks noChangeAspect="1"/>
          </p:cNvPicPr>
          <p:nvPr/>
        </p:nvPicPr>
        <p:blipFill>
          <a:blip r:embed="rId4"/>
          <a:stretch>
            <a:fillRect/>
          </a:stretch>
        </p:blipFill>
        <p:spPr>
          <a:xfrm>
            <a:off x="249839" y="4334015"/>
            <a:ext cx="4954075" cy="2464951"/>
          </a:xfrm>
          <a:prstGeom prst="rect">
            <a:avLst/>
          </a:prstGeom>
        </p:spPr>
      </p:pic>
      <p:pic>
        <p:nvPicPr>
          <p:cNvPr id="8" name="Picture 7" descr="table10511741230.png"/>
          <p:cNvPicPr>
            <a:picLocks noChangeAspect="1"/>
          </p:cNvPicPr>
          <p:nvPr/>
        </p:nvPicPr>
        <p:blipFill>
          <a:blip r:embed="rId5"/>
          <a:stretch>
            <a:fillRect/>
          </a:stretch>
        </p:blipFill>
        <p:spPr>
          <a:xfrm>
            <a:off x="4072969" y="4521323"/>
            <a:ext cx="7184571" cy="1765904"/>
          </a:xfrm>
          <a:prstGeom prst="rect">
            <a:avLst/>
          </a:prstGeom>
        </p:spPr>
      </p:pic>
    </p:spTree>
    <p:extLst>
      <p:ext uri="{BB962C8B-B14F-4D97-AF65-F5344CB8AC3E}">
        <p14:creationId xmlns:p14="http://schemas.microsoft.com/office/powerpoint/2010/main" val="4713964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515" y="60727"/>
            <a:ext cx="9371302" cy="521696"/>
          </a:xfrm>
        </p:spPr>
        <p:txBody>
          <a:bodyPr>
            <a:noAutofit/>
          </a:bodyPr>
          <a:lstStyle/>
          <a:p>
            <a:r>
              <a:rPr sz="1867" dirty="0"/>
              <a:t>Q11: The League has given out good practice guidance for Clubs to ensure that their spectators do not stand behind the opposition Linesman. Are you aware of this guidance?</a:t>
            </a:r>
          </a:p>
        </p:txBody>
      </p:sp>
      <p:sp>
        <p:nvSpPr>
          <p:cNvPr id="3" name="Content Placeholder 2"/>
          <p:cNvSpPr>
            <a:spLocks noGrp="1"/>
          </p:cNvSpPr>
          <p:nvPr>
            <p:ph idx="1"/>
          </p:nvPr>
        </p:nvSpPr>
        <p:spPr>
          <a:xfrm>
            <a:off x="322069" y="1013576"/>
            <a:ext cx="10515600" cy="517607"/>
          </a:xfrm>
        </p:spPr>
        <p:txBody>
          <a:bodyPr>
            <a:normAutofit/>
          </a:bodyPr>
          <a:lstStyle/>
          <a:p>
            <a:pPr marL="0" indent="0">
              <a:buNone/>
            </a:pPr>
            <a:r>
              <a:rPr sz="1400" dirty="0">
                <a:latin typeface="Arial" charset="0"/>
                <a:ea typeface="Arial" charset="0"/>
                <a:cs typeface="Arial" charset="0"/>
              </a:rPr>
              <a:t>Answered: 101    </a:t>
            </a:r>
            <a:r>
              <a:rPr lang="en-GB" sz="1400" dirty="0" smtClean="0">
                <a:latin typeface="Arial" charset="0"/>
                <a:ea typeface="Arial" charset="0"/>
                <a:cs typeface="Arial" charset="0"/>
              </a:rPr>
              <a:t>Referee</a:t>
            </a:r>
            <a:endParaRPr sz="1400" dirty="0">
              <a:latin typeface="Arial" charset="0"/>
              <a:ea typeface="Arial" charset="0"/>
              <a:cs typeface="Arial" charset="0"/>
            </a:endParaRPr>
          </a:p>
        </p:txBody>
      </p:sp>
      <p:pic>
        <p:nvPicPr>
          <p:cNvPr id="4" name="Picture 3" descr="chart10511740570.png"/>
          <p:cNvPicPr>
            <a:picLocks noChangeAspect="1"/>
          </p:cNvPicPr>
          <p:nvPr/>
        </p:nvPicPr>
        <p:blipFill>
          <a:blip r:embed="rId2"/>
          <a:stretch>
            <a:fillRect/>
          </a:stretch>
        </p:blipFill>
        <p:spPr>
          <a:xfrm>
            <a:off x="33423" y="1329783"/>
            <a:ext cx="4414956" cy="1858147"/>
          </a:xfrm>
          <a:prstGeom prst="rect">
            <a:avLst/>
          </a:prstGeom>
        </p:spPr>
      </p:pic>
      <p:pic>
        <p:nvPicPr>
          <p:cNvPr id="5" name="Picture 4" descr="table10511740570.png"/>
          <p:cNvPicPr>
            <a:picLocks noChangeAspect="1"/>
          </p:cNvPicPr>
          <p:nvPr/>
        </p:nvPicPr>
        <p:blipFill>
          <a:blip r:embed="rId3"/>
          <a:stretch>
            <a:fillRect/>
          </a:stretch>
        </p:blipFill>
        <p:spPr>
          <a:xfrm>
            <a:off x="3032820" y="1847390"/>
            <a:ext cx="3129232" cy="999119"/>
          </a:xfrm>
          <a:prstGeom prst="rect">
            <a:avLst/>
          </a:prstGeom>
        </p:spPr>
      </p:pic>
      <p:sp>
        <p:nvSpPr>
          <p:cNvPr id="6" name="Content Placeholder 2"/>
          <p:cNvSpPr txBox="1">
            <a:spLocks/>
          </p:cNvSpPr>
          <p:nvPr/>
        </p:nvSpPr>
        <p:spPr>
          <a:xfrm>
            <a:off x="153515" y="3330247"/>
            <a:ext cx="7110008" cy="332192"/>
          </a:xfrm>
          <a:prstGeom prst="rect">
            <a:avLst/>
          </a:prstGeom>
        </p:spPr>
        <p:txBody>
          <a:bodyPr vert="horz" lIns="121920" tIns="60960" rIns="121920" bIns="60960" rtlCol="0">
            <a:normAutofit/>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a:t>Answered: 34    Linesman</a:t>
            </a:r>
            <a:endParaRPr lang="en-US" sz="1333" dirty="0"/>
          </a:p>
        </p:txBody>
      </p:sp>
      <p:pic>
        <p:nvPicPr>
          <p:cNvPr id="7" name="Picture 6" descr="chart10511741090.png"/>
          <p:cNvPicPr>
            <a:picLocks noChangeAspect="1"/>
          </p:cNvPicPr>
          <p:nvPr/>
        </p:nvPicPr>
        <p:blipFill>
          <a:blip r:embed="rId4"/>
          <a:stretch>
            <a:fillRect/>
          </a:stretch>
        </p:blipFill>
        <p:spPr>
          <a:xfrm>
            <a:off x="153516" y="3804756"/>
            <a:ext cx="4916793" cy="2069357"/>
          </a:xfrm>
          <a:prstGeom prst="rect">
            <a:avLst/>
          </a:prstGeom>
        </p:spPr>
      </p:pic>
      <p:pic>
        <p:nvPicPr>
          <p:cNvPr id="8" name="Picture 7" descr="table10511741090.png"/>
          <p:cNvPicPr>
            <a:picLocks noChangeAspect="1"/>
          </p:cNvPicPr>
          <p:nvPr/>
        </p:nvPicPr>
        <p:blipFill>
          <a:blip r:embed="rId5"/>
          <a:stretch>
            <a:fillRect/>
          </a:stretch>
        </p:blipFill>
        <p:spPr>
          <a:xfrm>
            <a:off x="3102979" y="4229848"/>
            <a:ext cx="2930983" cy="1219169"/>
          </a:xfrm>
          <a:prstGeom prst="rect">
            <a:avLst/>
          </a:prstGeom>
        </p:spPr>
      </p:pic>
      <p:sp>
        <p:nvSpPr>
          <p:cNvPr id="9" name="Content Placeholder 2"/>
          <p:cNvSpPr txBox="1">
            <a:spLocks/>
          </p:cNvSpPr>
          <p:nvPr/>
        </p:nvSpPr>
        <p:spPr>
          <a:xfrm>
            <a:off x="6316340" y="1082624"/>
            <a:ext cx="3408448" cy="282777"/>
          </a:xfrm>
          <a:prstGeom prst="rect">
            <a:avLst/>
          </a:prstGeom>
        </p:spPr>
        <p:txBody>
          <a:bodyPr vert="horz" lIns="121920" tIns="60960" rIns="121920" bIns="60960" rtlCol="0">
            <a:normAutofit fontScale="92500" lnSpcReduction="20000"/>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59    Pitch Marshall</a:t>
            </a:r>
          </a:p>
        </p:txBody>
      </p:sp>
      <p:pic>
        <p:nvPicPr>
          <p:cNvPr id="10" name="Picture 9" descr="chart10511740830.png"/>
          <p:cNvPicPr>
            <a:picLocks noChangeAspect="1"/>
          </p:cNvPicPr>
          <p:nvPr/>
        </p:nvPicPr>
        <p:blipFill>
          <a:blip r:embed="rId6"/>
          <a:stretch>
            <a:fillRect/>
          </a:stretch>
        </p:blipFill>
        <p:spPr>
          <a:xfrm>
            <a:off x="6352339" y="1396940"/>
            <a:ext cx="4773976" cy="2009249"/>
          </a:xfrm>
          <a:prstGeom prst="rect">
            <a:avLst/>
          </a:prstGeom>
        </p:spPr>
      </p:pic>
      <p:pic>
        <p:nvPicPr>
          <p:cNvPr id="11" name="Picture 10" descr="table10511740830.png"/>
          <p:cNvPicPr>
            <a:picLocks noChangeAspect="1"/>
          </p:cNvPicPr>
          <p:nvPr/>
        </p:nvPicPr>
        <p:blipFill>
          <a:blip r:embed="rId7"/>
          <a:stretch>
            <a:fillRect/>
          </a:stretch>
        </p:blipFill>
        <p:spPr>
          <a:xfrm>
            <a:off x="7865058" y="1871794"/>
            <a:ext cx="4033727" cy="1059537"/>
          </a:xfrm>
          <a:prstGeom prst="rect">
            <a:avLst/>
          </a:prstGeom>
        </p:spPr>
      </p:pic>
      <p:sp>
        <p:nvSpPr>
          <p:cNvPr id="12" name="Content Placeholder 2"/>
          <p:cNvSpPr txBox="1">
            <a:spLocks/>
          </p:cNvSpPr>
          <p:nvPr/>
        </p:nvSpPr>
        <p:spPr>
          <a:xfrm>
            <a:off x="6205298" y="3397996"/>
            <a:ext cx="3319519" cy="291897"/>
          </a:xfrm>
          <a:prstGeom prst="rect">
            <a:avLst/>
          </a:prstGeom>
        </p:spPr>
        <p:txBody>
          <a:bodyPr vert="horz" lIns="121920" tIns="60960" rIns="121920" bIns="60960" rtlCol="0">
            <a:normAutofit fontScale="92500" lnSpcReduction="10000"/>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a:t>Answered: 253    Managers</a:t>
            </a:r>
            <a:endParaRPr lang="en-US" sz="1333" dirty="0"/>
          </a:p>
        </p:txBody>
      </p:sp>
      <p:pic>
        <p:nvPicPr>
          <p:cNvPr id="13" name="Picture 12" descr="chart10511740980.png"/>
          <p:cNvPicPr>
            <a:picLocks noChangeAspect="1"/>
          </p:cNvPicPr>
          <p:nvPr/>
        </p:nvPicPr>
        <p:blipFill>
          <a:blip r:embed="rId8"/>
          <a:stretch>
            <a:fillRect/>
          </a:stretch>
        </p:blipFill>
        <p:spPr>
          <a:xfrm>
            <a:off x="6205298" y="3803752"/>
            <a:ext cx="5168484" cy="2175288"/>
          </a:xfrm>
          <a:prstGeom prst="rect">
            <a:avLst/>
          </a:prstGeom>
        </p:spPr>
      </p:pic>
      <p:pic>
        <p:nvPicPr>
          <p:cNvPr id="14" name="Picture 13" descr="table10511740980.png"/>
          <p:cNvPicPr>
            <a:picLocks noChangeAspect="1"/>
          </p:cNvPicPr>
          <p:nvPr/>
        </p:nvPicPr>
        <p:blipFill>
          <a:blip r:embed="rId9"/>
          <a:stretch>
            <a:fillRect/>
          </a:stretch>
        </p:blipFill>
        <p:spPr>
          <a:xfrm>
            <a:off x="8229271" y="4161213"/>
            <a:ext cx="3451952" cy="1356441"/>
          </a:xfrm>
          <a:prstGeom prst="rect">
            <a:avLst/>
          </a:prstGeom>
        </p:spPr>
      </p:pic>
    </p:spTree>
    <p:extLst>
      <p:ext uri="{BB962C8B-B14F-4D97-AF65-F5344CB8AC3E}">
        <p14:creationId xmlns:p14="http://schemas.microsoft.com/office/powerpoint/2010/main" val="692944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780" y="27867"/>
            <a:ext cx="8696191" cy="1325563"/>
          </a:xfrm>
        </p:spPr>
        <p:txBody>
          <a:bodyPr>
            <a:noAutofit/>
          </a:bodyPr>
          <a:lstStyle/>
          <a:p>
            <a:r>
              <a:rPr sz="2400" dirty="0"/>
              <a:t>Q13: When </a:t>
            </a:r>
            <a:r>
              <a:rPr lang="en-GB" sz="2400" dirty="0" smtClean="0"/>
              <a:t>No standing behind the </a:t>
            </a:r>
            <a:r>
              <a:rPr lang="en-GB" sz="2400" dirty="0"/>
              <a:t>O</a:t>
            </a:r>
            <a:r>
              <a:rPr lang="en-GB" sz="2400" dirty="0" smtClean="0"/>
              <a:t>pposition Linesman </a:t>
            </a:r>
            <a:r>
              <a:rPr sz="2400" dirty="0" smtClean="0"/>
              <a:t>is </a:t>
            </a:r>
            <a:r>
              <a:rPr sz="2400" dirty="0"/>
              <a:t>adopted do you believe it helps in reducing conflict on the touchline?</a:t>
            </a:r>
          </a:p>
        </p:txBody>
      </p:sp>
      <p:sp>
        <p:nvSpPr>
          <p:cNvPr id="3" name="Content Placeholder 2"/>
          <p:cNvSpPr>
            <a:spLocks noGrp="1"/>
          </p:cNvSpPr>
          <p:nvPr>
            <p:ph idx="1"/>
          </p:nvPr>
        </p:nvSpPr>
        <p:spPr>
          <a:xfrm>
            <a:off x="288033" y="1041298"/>
            <a:ext cx="10515600" cy="541697"/>
          </a:xfrm>
        </p:spPr>
        <p:txBody>
          <a:bodyPr>
            <a:normAutofit/>
          </a:bodyPr>
          <a:lstStyle/>
          <a:p>
            <a:pPr marL="0" indent="0">
              <a:buNone/>
            </a:pPr>
            <a:r>
              <a:rPr sz="1400" dirty="0">
                <a:latin typeface="Arial" charset="0"/>
                <a:ea typeface="Arial" charset="0"/>
                <a:cs typeface="Arial" charset="0"/>
              </a:rPr>
              <a:t>Answered: </a:t>
            </a:r>
            <a:r>
              <a:rPr lang="en-GB" sz="1400" dirty="0" smtClean="0">
                <a:latin typeface="Arial" charset="0"/>
                <a:ea typeface="Arial" charset="0"/>
                <a:cs typeface="Arial" charset="0"/>
              </a:rPr>
              <a:t>Referee</a:t>
            </a:r>
            <a:endParaRPr sz="1400" dirty="0">
              <a:latin typeface="Arial" charset="0"/>
              <a:ea typeface="Arial" charset="0"/>
              <a:cs typeface="Arial" charset="0"/>
            </a:endParaRPr>
          </a:p>
        </p:txBody>
      </p:sp>
      <p:pic>
        <p:nvPicPr>
          <p:cNvPr id="4" name="Picture 3" descr="chart10511740590.png"/>
          <p:cNvPicPr>
            <a:picLocks noChangeAspect="1"/>
          </p:cNvPicPr>
          <p:nvPr/>
        </p:nvPicPr>
        <p:blipFill>
          <a:blip r:embed="rId2"/>
          <a:stretch>
            <a:fillRect/>
          </a:stretch>
        </p:blipFill>
        <p:spPr>
          <a:xfrm>
            <a:off x="219351" y="1350153"/>
            <a:ext cx="4187548" cy="1762436"/>
          </a:xfrm>
          <a:prstGeom prst="rect">
            <a:avLst/>
          </a:prstGeom>
        </p:spPr>
      </p:pic>
      <p:pic>
        <p:nvPicPr>
          <p:cNvPr id="5" name="Picture 4" descr="table10511740590.png"/>
          <p:cNvPicPr>
            <a:picLocks noChangeAspect="1"/>
          </p:cNvPicPr>
          <p:nvPr/>
        </p:nvPicPr>
        <p:blipFill>
          <a:blip r:embed="rId3"/>
          <a:stretch>
            <a:fillRect/>
          </a:stretch>
        </p:blipFill>
        <p:spPr>
          <a:xfrm>
            <a:off x="1800127" y="1850270"/>
            <a:ext cx="4902104" cy="940807"/>
          </a:xfrm>
          <a:prstGeom prst="rect">
            <a:avLst/>
          </a:prstGeom>
        </p:spPr>
      </p:pic>
      <p:pic>
        <p:nvPicPr>
          <p:cNvPr id="6" name="Picture 5" descr="chart10511740840.png"/>
          <p:cNvPicPr>
            <a:picLocks noChangeAspect="1"/>
          </p:cNvPicPr>
          <p:nvPr/>
        </p:nvPicPr>
        <p:blipFill>
          <a:blip r:embed="rId4"/>
          <a:stretch>
            <a:fillRect/>
          </a:stretch>
        </p:blipFill>
        <p:spPr>
          <a:xfrm>
            <a:off x="267252" y="3076261"/>
            <a:ext cx="4928551" cy="2406195"/>
          </a:xfrm>
          <a:prstGeom prst="rect">
            <a:avLst/>
          </a:prstGeom>
        </p:spPr>
      </p:pic>
      <p:pic>
        <p:nvPicPr>
          <p:cNvPr id="7" name="Picture 6" descr="table10511740840.png"/>
          <p:cNvPicPr>
            <a:picLocks noChangeAspect="1"/>
          </p:cNvPicPr>
          <p:nvPr/>
        </p:nvPicPr>
        <p:blipFill>
          <a:blip r:embed="rId5"/>
          <a:stretch>
            <a:fillRect/>
          </a:stretch>
        </p:blipFill>
        <p:spPr>
          <a:xfrm>
            <a:off x="1665940" y="3650540"/>
            <a:ext cx="4768737" cy="1172115"/>
          </a:xfrm>
          <a:prstGeom prst="rect">
            <a:avLst/>
          </a:prstGeom>
        </p:spPr>
      </p:pic>
      <p:sp>
        <p:nvSpPr>
          <p:cNvPr id="8" name="Content Placeholder 2"/>
          <p:cNvSpPr txBox="1">
            <a:spLocks/>
          </p:cNvSpPr>
          <p:nvPr/>
        </p:nvSpPr>
        <p:spPr>
          <a:xfrm>
            <a:off x="219351" y="2946493"/>
            <a:ext cx="7110008" cy="332192"/>
          </a:xfrm>
          <a:prstGeom prst="rect">
            <a:avLst/>
          </a:prstGeom>
        </p:spPr>
        <p:txBody>
          <a:bodyPr vert="horz" lIns="121920" tIns="60960" rIns="121920" bIns="60960" rtlCol="0">
            <a:normAutofit/>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Pitch Marshall</a:t>
            </a:r>
          </a:p>
        </p:txBody>
      </p:sp>
      <p:pic>
        <p:nvPicPr>
          <p:cNvPr id="9" name="Picture 8" descr="chart10511740990.png"/>
          <p:cNvPicPr>
            <a:picLocks noChangeAspect="1"/>
          </p:cNvPicPr>
          <p:nvPr/>
        </p:nvPicPr>
        <p:blipFill>
          <a:blip r:embed="rId6"/>
          <a:stretch>
            <a:fillRect/>
          </a:stretch>
        </p:blipFill>
        <p:spPr>
          <a:xfrm>
            <a:off x="6484807" y="1312147"/>
            <a:ext cx="5138624" cy="2508756"/>
          </a:xfrm>
          <a:prstGeom prst="rect">
            <a:avLst/>
          </a:prstGeom>
        </p:spPr>
      </p:pic>
      <p:pic>
        <p:nvPicPr>
          <p:cNvPr id="10" name="Picture 9" descr="table10511740990.png"/>
          <p:cNvPicPr>
            <a:picLocks noChangeAspect="1"/>
          </p:cNvPicPr>
          <p:nvPr/>
        </p:nvPicPr>
        <p:blipFill>
          <a:blip r:embed="rId7"/>
          <a:stretch>
            <a:fillRect/>
          </a:stretch>
        </p:blipFill>
        <p:spPr>
          <a:xfrm>
            <a:off x="7741185" y="2020347"/>
            <a:ext cx="4260819" cy="1047272"/>
          </a:xfrm>
          <a:prstGeom prst="rect">
            <a:avLst/>
          </a:prstGeom>
        </p:spPr>
      </p:pic>
      <p:sp>
        <p:nvSpPr>
          <p:cNvPr id="11" name="Content Placeholder 2"/>
          <p:cNvSpPr txBox="1">
            <a:spLocks/>
          </p:cNvSpPr>
          <p:nvPr/>
        </p:nvSpPr>
        <p:spPr>
          <a:xfrm>
            <a:off x="6484807" y="1045036"/>
            <a:ext cx="4641508" cy="305117"/>
          </a:xfrm>
          <a:prstGeom prst="rect">
            <a:avLst/>
          </a:prstGeom>
        </p:spPr>
        <p:txBody>
          <a:bodyPr vert="horz" lIns="121920" tIns="60960" rIns="121920" bIns="60960" rtlCol="0">
            <a:normAutofit lnSpcReduction="10000"/>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Manager</a:t>
            </a:r>
          </a:p>
        </p:txBody>
      </p:sp>
      <p:pic>
        <p:nvPicPr>
          <p:cNvPr id="12" name="Picture 11" descr="chart10511741100.png"/>
          <p:cNvPicPr>
            <a:picLocks noChangeAspect="1"/>
          </p:cNvPicPr>
          <p:nvPr/>
        </p:nvPicPr>
        <p:blipFill>
          <a:blip r:embed="rId8"/>
          <a:stretch>
            <a:fillRect/>
          </a:stretch>
        </p:blipFill>
        <p:spPr>
          <a:xfrm>
            <a:off x="6316337" y="4138125"/>
            <a:ext cx="4618043" cy="2254600"/>
          </a:xfrm>
          <a:prstGeom prst="rect">
            <a:avLst/>
          </a:prstGeom>
        </p:spPr>
      </p:pic>
      <p:pic>
        <p:nvPicPr>
          <p:cNvPr id="13" name="Picture 12" descr="table10511741100.png"/>
          <p:cNvPicPr>
            <a:picLocks noChangeAspect="1"/>
          </p:cNvPicPr>
          <p:nvPr/>
        </p:nvPicPr>
        <p:blipFill>
          <a:blip r:embed="rId9"/>
          <a:stretch>
            <a:fillRect/>
          </a:stretch>
        </p:blipFill>
        <p:spPr>
          <a:xfrm>
            <a:off x="7703893" y="4765293"/>
            <a:ext cx="4335403" cy="1065604"/>
          </a:xfrm>
          <a:prstGeom prst="rect">
            <a:avLst/>
          </a:prstGeom>
        </p:spPr>
      </p:pic>
      <p:sp>
        <p:nvSpPr>
          <p:cNvPr id="14" name="Content Placeholder 2"/>
          <p:cNvSpPr txBox="1">
            <a:spLocks/>
          </p:cNvSpPr>
          <p:nvPr/>
        </p:nvSpPr>
        <p:spPr>
          <a:xfrm>
            <a:off x="6931793" y="3744754"/>
            <a:ext cx="4641508" cy="305117"/>
          </a:xfrm>
          <a:prstGeom prst="rect">
            <a:avLst/>
          </a:prstGeom>
        </p:spPr>
        <p:txBody>
          <a:bodyPr vert="horz" lIns="121920" tIns="60960" rIns="121920" bIns="60960" rtlCol="0">
            <a:normAutofit lnSpcReduction="10000"/>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Linesman</a:t>
            </a:r>
          </a:p>
        </p:txBody>
      </p:sp>
      <p:pic>
        <p:nvPicPr>
          <p:cNvPr id="15" name="Picture 14" descr="table10511741200.png"/>
          <p:cNvPicPr>
            <a:picLocks noChangeAspect="1"/>
          </p:cNvPicPr>
          <p:nvPr/>
        </p:nvPicPr>
        <p:blipFill>
          <a:blip r:embed="rId10"/>
          <a:stretch>
            <a:fillRect/>
          </a:stretch>
        </p:blipFill>
        <p:spPr>
          <a:xfrm>
            <a:off x="418780" y="5649943"/>
            <a:ext cx="4544699" cy="1117047"/>
          </a:xfrm>
          <a:prstGeom prst="rect">
            <a:avLst/>
          </a:prstGeom>
        </p:spPr>
      </p:pic>
      <p:sp>
        <p:nvSpPr>
          <p:cNvPr id="16" name="Content Placeholder 2"/>
          <p:cNvSpPr txBox="1">
            <a:spLocks/>
          </p:cNvSpPr>
          <p:nvPr/>
        </p:nvSpPr>
        <p:spPr>
          <a:xfrm>
            <a:off x="321971" y="5261082"/>
            <a:ext cx="4641508" cy="305117"/>
          </a:xfrm>
          <a:prstGeom prst="rect">
            <a:avLst/>
          </a:prstGeom>
        </p:spPr>
        <p:txBody>
          <a:bodyPr vert="horz" lIns="121920" tIns="60960" rIns="121920" bIns="60960" rtlCol="0">
            <a:normAutofit lnSpcReduction="10000"/>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Parents</a:t>
            </a:r>
          </a:p>
        </p:txBody>
      </p:sp>
    </p:spTree>
    <p:extLst>
      <p:ext uri="{BB962C8B-B14F-4D97-AF65-F5344CB8AC3E}">
        <p14:creationId xmlns:p14="http://schemas.microsoft.com/office/powerpoint/2010/main" val="515402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sz="1867" dirty="0"/>
              <a:t>Q55: Linesman - As someone who runs the line do you feel the Good Practice Guidance on removing opposition spectators from behind you when implemented</a:t>
            </a:r>
          </a:p>
        </p:txBody>
      </p:sp>
      <p:pic>
        <p:nvPicPr>
          <p:cNvPr id="4" name="Picture 3" descr="chart10511741120.png"/>
          <p:cNvPicPr>
            <a:picLocks noChangeAspect="1"/>
          </p:cNvPicPr>
          <p:nvPr/>
        </p:nvPicPr>
        <p:blipFill>
          <a:blip r:embed="rId2"/>
          <a:stretch>
            <a:fillRect/>
          </a:stretch>
        </p:blipFill>
        <p:spPr>
          <a:xfrm>
            <a:off x="482474" y="1685318"/>
            <a:ext cx="7184571" cy="3507619"/>
          </a:xfrm>
          <a:prstGeom prst="rect">
            <a:avLst/>
          </a:prstGeom>
        </p:spPr>
      </p:pic>
      <p:pic>
        <p:nvPicPr>
          <p:cNvPr id="5" name="Picture 4" descr="table10511741120.png"/>
          <p:cNvPicPr>
            <a:picLocks noChangeAspect="1"/>
          </p:cNvPicPr>
          <p:nvPr/>
        </p:nvPicPr>
        <p:blipFill>
          <a:blip r:embed="rId3"/>
          <a:stretch>
            <a:fillRect/>
          </a:stretch>
        </p:blipFill>
        <p:spPr>
          <a:xfrm>
            <a:off x="4822117" y="2556176"/>
            <a:ext cx="7184571" cy="1765904"/>
          </a:xfrm>
          <a:prstGeom prst="rect">
            <a:avLst/>
          </a:prstGeom>
        </p:spPr>
      </p:pic>
    </p:spTree>
    <p:extLst>
      <p:ext uri="{BB962C8B-B14F-4D97-AF65-F5344CB8AC3E}">
        <p14:creationId xmlns:p14="http://schemas.microsoft.com/office/powerpoint/2010/main" val="15638825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515" y="444508"/>
            <a:ext cx="10972800" cy="3712523"/>
          </a:xfrm>
        </p:spPr>
        <p:txBody>
          <a:bodyPr>
            <a:normAutofit/>
          </a:bodyPr>
          <a:lstStyle/>
          <a:p>
            <a:r>
              <a:rPr lang="en-US" sz="6400" dirty="0"/>
              <a:t>Summary</a:t>
            </a:r>
          </a:p>
        </p:txBody>
      </p:sp>
    </p:spTree>
    <p:extLst>
      <p:ext uri="{BB962C8B-B14F-4D97-AF65-F5344CB8AC3E}">
        <p14:creationId xmlns:p14="http://schemas.microsoft.com/office/powerpoint/2010/main" val="11211916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077" y="258119"/>
            <a:ext cx="8596668" cy="1320800"/>
          </a:xfrm>
        </p:spPr>
        <p:txBody>
          <a:bodyPr>
            <a:noAutofit/>
          </a:bodyPr>
          <a:lstStyle/>
          <a:p>
            <a:r>
              <a:rPr sz="1867" dirty="0"/>
              <a:t>Q77: On Balance do you think the publicity of the Pilot including Match Day Signs (A Boards), visible Pitch Marshall's, awareness briefing and roped off area's, have contributed to improving the behaviours at Surrey Youth League football matches.</a:t>
            </a:r>
          </a:p>
        </p:txBody>
      </p:sp>
      <p:sp>
        <p:nvSpPr>
          <p:cNvPr id="3" name="Content Placeholder 2"/>
          <p:cNvSpPr>
            <a:spLocks noGrp="1"/>
          </p:cNvSpPr>
          <p:nvPr>
            <p:ph idx="1"/>
          </p:nvPr>
        </p:nvSpPr>
        <p:spPr>
          <a:xfrm>
            <a:off x="838200" y="1578919"/>
            <a:ext cx="10515600" cy="366032"/>
          </a:xfrm>
        </p:spPr>
        <p:txBody>
          <a:bodyPr>
            <a:normAutofit/>
          </a:bodyPr>
          <a:lstStyle/>
          <a:p>
            <a:pPr marL="0" indent="0">
              <a:buNone/>
            </a:pPr>
            <a:r>
              <a:rPr sz="1800" dirty="0">
                <a:latin typeface="Arial" charset="0"/>
                <a:ea typeface="Arial" charset="0"/>
                <a:cs typeface="Arial" charset="0"/>
              </a:rPr>
              <a:t>Answered</a:t>
            </a:r>
            <a:r>
              <a:rPr sz="1800">
                <a:latin typeface="Arial" charset="0"/>
                <a:ea typeface="Arial" charset="0"/>
                <a:cs typeface="Arial" charset="0"/>
              </a:rPr>
              <a:t>: </a:t>
            </a:r>
            <a:r>
              <a:rPr sz="1800" smtClean="0">
                <a:latin typeface="Arial" charset="0"/>
                <a:ea typeface="Arial" charset="0"/>
                <a:cs typeface="Arial" charset="0"/>
              </a:rPr>
              <a:t>796</a:t>
            </a:r>
            <a:endParaRPr sz="1800" dirty="0">
              <a:latin typeface="Arial" charset="0"/>
              <a:ea typeface="Arial" charset="0"/>
              <a:cs typeface="Arial" charset="0"/>
            </a:endParaRPr>
          </a:p>
        </p:txBody>
      </p:sp>
      <p:pic>
        <p:nvPicPr>
          <p:cNvPr id="4" name="Picture 3" descr="chart10511740680.png"/>
          <p:cNvPicPr>
            <a:picLocks noChangeAspect="1"/>
          </p:cNvPicPr>
          <p:nvPr/>
        </p:nvPicPr>
        <p:blipFill>
          <a:blip r:embed="rId2"/>
          <a:stretch>
            <a:fillRect/>
          </a:stretch>
        </p:blipFill>
        <p:spPr>
          <a:xfrm>
            <a:off x="838200" y="1944951"/>
            <a:ext cx="7184571" cy="4475237"/>
          </a:xfrm>
          <a:prstGeom prst="rect">
            <a:avLst/>
          </a:prstGeom>
        </p:spPr>
      </p:pic>
      <p:pic>
        <p:nvPicPr>
          <p:cNvPr id="5" name="Picture 4" descr="table10511740680.png"/>
          <p:cNvPicPr>
            <a:picLocks noChangeAspect="1"/>
          </p:cNvPicPr>
          <p:nvPr/>
        </p:nvPicPr>
        <p:blipFill>
          <a:blip r:embed="rId3"/>
          <a:stretch>
            <a:fillRect/>
          </a:stretch>
        </p:blipFill>
        <p:spPr>
          <a:xfrm>
            <a:off x="4572226" y="3654715"/>
            <a:ext cx="7184571" cy="2152952"/>
          </a:xfrm>
          <a:prstGeom prst="rect">
            <a:avLst/>
          </a:prstGeom>
        </p:spPr>
      </p:pic>
    </p:spTree>
    <p:extLst>
      <p:ext uri="{BB962C8B-B14F-4D97-AF65-F5344CB8AC3E}">
        <p14:creationId xmlns:p14="http://schemas.microsoft.com/office/powerpoint/2010/main" val="18460553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Q78: From your experience do you think all clubs are joining in the pilot</a:t>
            </a:r>
          </a:p>
        </p:txBody>
      </p:sp>
      <p:sp>
        <p:nvSpPr>
          <p:cNvPr id="3" name="Content Placeholder 2"/>
          <p:cNvSpPr>
            <a:spLocks noGrp="1"/>
          </p:cNvSpPr>
          <p:nvPr>
            <p:ph idx="1"/>
          </p:nvPr>
        </p:nvSpPr>
        <p:spPr>
          <a:xfrm>
            <a:off x="838200" y="1825625"/>
            <a:ext cx="10515600" cy="351518"/>
          </a:xfrm>
        </p:spPr>
        <p:txBody>
          <a:bodyPr>
            <a:normAutofit/>
          </a:bodyPr>
          <a:lstStyle/>
          <a:p>
            <a:pPr marL="0" indent="0">
              <a:buNone/>
            </a:pPr>
            <a:r>
              <a:rPr sz="1600" dirty="0">
                <a:latin typeface="Arial" charset="0"/>
                <a:ea typeface="Arial" charset="0"/>
                <a:cs typeface="Arial" charset="0"/>
              </a:rPr>
              <a:t>Answered</a:t>
            </a:r>
            <a:r>
              <a:rPr sz="1600">
                <a:latin typeface="Arial" charset="0"/>
                <a:ea typeface="Arial" charset="0"/>
                <a:cs typeface="Arial" charset="0"/>
              </a:rPr>
              <a:t>: </a:t>
            </a:r>
            <a:r>
              <a:rPr sz="1600" smtClean="0">
                <a:latin typeface="Arial" charset="0"/>
                <a:ea typeface="Arial" charset="0"/>
                <a:cs typeface="Arial" charset="0"/>
              </a:rPr>
              <a:t>796</a:t>
            </a:r>
            <a:endParaRPr sz="1600" dirty="0">
              <a:latin typeface="Arial" charset="0"/>
              <a:ea typeface="Arial" charset="0"/>
              <a:cs typeface="Arial" charset="0"/>
            </a:endParaRPr>
          </a:p>
        </p:txBody>
      </p:sp>
      <p:pic>
        <p:nvPicPr>
          <p:cNvPr id="4" name="Picture 3" descr="chart10511740690.png"/>
          <p:cNvPicPr>
            <a:picLocks noChangeAspect="1"/>
          </p:cNvPicPr>
          <p:nvPr/>
        </p:nvPicPr>
        <p:blipFill>
          <a:blip r:embed="rId2"/>
          <a:stretch>
            <a:fillRect/>
          </a:stretch>
        </p:blipFill>
        <p:spPr>
          <a:xfrm>
            <a:off x="131743" y="2312080"/>
            <a:ext cx="7184571" cy="4233333"/>
          </a:xfrm>
          <a:prstGeom prst="rect">
            <a:avLst/>
          </a:prstGeom>
        </p:spPr>
      </p:pic>
      <p:pic>
        <p:nvPicPr>
          <p:cNvPr id="5" name="Picture 4" descr="table10511740690.png"/>
          <p:cNvPicPr>
            <a:picLocks noChangeAspect="1"/>
          </p:cNvPicPr>
          <p:nvPr/>
        </p:nvPicPr>
        <p:blipFill>
          <a:blip r:embed="rId3"/>
          <a:stretch>
            <a:fillRect/>
          </a:stretch>
        </p:blipFill>
        <p:spPr>
          <a:xfrm>
            <a:off x="4169229" y="3158746"/>
            <a:ext cx="7184571" cy="2540000"/>
          </a:xfrm>
          <a:prstGeom prst="rect">
            <a:avLst/>
          </a:prstGeom>
        </p:spPr>
      </p:pic>
    </p:spTree>
    <p:extLst>
      <p:ext uri="{BB962C8B-B14F-4D97-AF65-F5344CB8AC3E}">
        <p14:creationId xmlns:p14="http://schemas.microsoft.com/office/powerpoint/2010/main" val="1956338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019" y="105633"/>
            <a:ext cx="10515600" cy="1325563"/>
          </a:xfrm>
        </p:spPr>
        <p:txBody>
          <a:bodyPr>
            <a:normAutofit/>
          </a:bodyPr>
          <a:lstStyle/>
          <a:p>
            <a:r>
              <a:rPr sz="3600"/>
              <a:t>Q2: Please indicate the role you are associated with the Surrey Youth League</a:t>
            </a:r>
          </a:p>
        </p:txBody>
      </p:sp>
      <p:sp>
        <p:nvSpPr>
          <p:cNvPr id="3" name="Content Placeholder 2"/>
          <p:cNvSpPr>
            <a:spLocks noGrp="1"/>
          </p:cNvSpPr>
          <p:nvPr>
            <p:ph idx="1"/>
          </p:nvPr>
        </p:nvSpPr>
        <p:spPr/>
        <p:txBody>
          <a:bodyPr/>
          <a:lstStyle/>
          <a:p>
            <a:r>
              <a:t>Answered: 1,160    Skipped: 0</a:t>
            </a:r>
          </a:p>
        </p:txBody>
      </p:sp>
      <p:pic>
        <p:nvPicPr>
          <p:cNvPr id="4" name="Picture 3" descr="chart10511740480.png"/>
          <p:cNvPicPr>
            <a:picLocks noChangeAspect="1"/>
          </p:cNvPicPr>
          <p:nvPr/>
        </p:nvPicPr>
        <p:blipFill>
          <a:blip r:embed="rId2"/>
          <a:stretch>
            <a:fillRect/>
          </a:stretch>
        </p:blipFill>
        <p:spPr>
          <a:xfrm>
            <a:off x="621019" y="1330386"/>
            <a:ext cx="7184571" cy="4959047"/>
          </a:xfrm>
          <a:prstGeom prst="rect">
            <a:avLst/>
          </a:prstGeom>
        </p:spPr>
      </p:pic>
      <p:pic>
        <p:nvPicPr>
          <p:cNvPr id="5" name="Picture 4" descr="table10511740480.png"/>
          <p:cNvPicPr>
            <a:picLocks noChangeAspect="1"/>
          </p:cNvPicPr>
          <p:nvPr/>
        </p:nvPicPr>
        <p:blipFill>
          <a:blip r:embed="rId3"/>
          <a:stretch>
            <a:fillRect/>
          </a:stretch>
        </p:blipFill>
        <p:spPr>
          <a:xfrm>
            <a:off x="4572403" y="1330386"/>
            <a:ext cx="7184571" cy="2927047"/>
          </a:xfrm>
          <a:prstGeom prst="rect">
            <a:avLst/>
          </a:prstGeom>
        </p:spPr>
      </p:pic>
    </p:spTree>
    <p:extLst>
      <p:ext uri="{BB962C8B-B14F-4D97-AF65-F5344CB8AC3E}">
        <p14:creationId xmlns:p14="http://schemas.microsoft.com/office/powerpoint/2010/main" val="8524889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sz="3200"/>
              <a:t>Q79: Do you believe that the Pilot is succeeding in its aims to improve touchline behaviour?</a:t>
            </a:r>
          </a:p>
        </p:txBody>
      </p:sp>
      <p:pic>
        <p:nvPicPr>
          <p:cNvPr id="4" name="Picture 3" descr="chart10511740700.png"/>
          <p:cNvPicPr>
            <a:picLocks noChangeAspect="1"/>
          </p:cNvPicPr>
          <p:nvPr/>
        </p:nvPicPr>
        <p:blipFill>
          <a:blip r:embed="rId2"/>
          <a:stretch>
            <a:fillRect/>
          </a:stretch>
        </p:blipFill>
        <p:spPr>
          <a:xfrm>
            <a:off x="486543" y="2027366"/>
            <a:ext cx="7184571" cy="3507619"/>
          </a:xfrm>
          <a:prstGeom prst="rect">
            <a:avLst/>
          </a:prstGeom>
        </p:spPr>
      </p:pic>
      <p:pic>
        <p:nvPicPr>
          <p:cNvPr id="5" name="Picture 4" descr="table10511740700.png"/>
          <p:cNvPicPr>
            <a:picLocks noChangeAspect="1"/>
          </p:cNvPicPr>
          <p:nvPr/>
        </p:nvPicPr>
        <p:blipFill>
          <a:blip r:embed="rId3"/>
          <a:stretch>
            <a:fillRect/>
          </a:stretch>
        </p:blipFill>
        <p:spPr>
          <a:xfrm>
            <a:off x="4492049" y="2999824"/>
            <a:ext cx="7184571" cy="1765904"/>
          </a:xfrm>
          <a:prstGeom prst="rect">
            <a:avLst/>
          </a:prstGeom>
        </p:spPr>
      </p:pic>
    </p:spTree>
    <p:extLst>
      <p:ext uri="{BB962C8B-B14F-4D97-AF65-F5344CB8AC3E}">
        <p14:creationId xmlns:p14="http://schemas.microsoft.com/office/powerpoint/2010/main" val="60294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629" y="275771"/>
            <a:ext cx="8596668" cy="1320800"/>
          </a:xfrm>
        </p:spPr>
        <p:txBody>
          <a:bodyPr>
            <a:noAutofit/>
          </a:bodyPr>
          <a:lstStyle/>
          <a:p>
            <a:r>
              <a:rPr sz="3200" dirty="0"/>
              <a:t>Q80: Have you seen situations where respect procedures have prevented a game degrading to something worse?</a:t>
            </a:r>
          </a:p>
        </p:txBody>
      </p:sp>
      <p:pic>
        <p:nvPicPr>
          <p:cNvPr id="4" name="Picture 3" descr="chart10511740730.png"/>
          <p:cNvPicPr>
            <a:picLocks noChangeAspect="1"/>
          </p:cNvPicPr>
          <p:nvPr/>
        </p:nvPicPr>
        <p:blipFill>
          <a:blip r:embed="rId2"/>
          <a:stretch>
            <a:fillRect/>
          </a:stretch>
        </p:blipFill>
        <p:spPr>
          <a:xfrm>
            <a:off x="470629" y="1992158"/>
            <a:ext cx="7184571" cy="3023809"/>
          </a:xfrm>
          <a:prstGeom prst="rect">
            <a:avLst/>
          </a:prstGeom>
        </p:spPr>
      </p:pic>
      <p:pic>
        <p:nvPicPr>
          <p:cNvPr id="5" name="Picture 4" descr="table10511740730.png"/>
          <p:cNvPicPr>
            <a:picLocks noChangeAspect="1"/>
          </p:cNvPicPr>
          <p:nvPr/>
        </p:nvPicPr>
        <p:blipFill>
          <a:blip r:embed="rId3"/>
          <a:stretch>
            <a:fillRect/>
          </a:stretch>
        </p:blipFill>
        <p:spPr>
          <a:xfrm>
            <a:off x="3411959" y="5015967"/>
            <a:ext cx="7184571" cy="1378856"/>
          </a:xfrm>
          <a:prstGeom prst="rect">
            <a:avLst/>
          </a:prstGeom>
        </p:spPr>
      </p:pic>
    </p:spTree>
    <p:extLst>
      <p:ext uri="{BB962C8B-B14F-4D97-AF65-F5344CB8AC3E}">
        <p14:creationId xmlns:p14="http://schemas.microsoft.com/office/powerpoint/2010/main" val="18964770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270" y="192446"/>
            <a:ext cx="8596668" cy="1320800"/>
          </a:xfrm>
        </p:spPr>
        <p:txBody>
          <a:bodyPr>
            <a:normAutofit/>
          </a:bodyPr>
          <a:lstStyle/>
          <a:p>
            <a:r>
              <a:rPr sz="3200"/>
              <a:t>Q81: What area has contributed the most to improving behaviours</a:t>
            </a:r>
          </a:p>
        </p:txBody>
      </p:sp>
      <p:pic>
        <p:nvPicPr>
          <p:cNvPr id="4" name="Picture 3" descr="chart10511740740.png"/>
          <p:cNvPicPr>
            <a:picLocks noChangeAspect="1"/>
          </p:cNvPicPr>
          <p:nvPr/>
        </p:nvPicPr>
        <p:blipFill>
          <a:blip r:embed="rId2"/>
          <a:stretch>
            <a:fillRect/>
          </a:stretch>
        </p:blipFill>
        <p:spPr>
          <a:xfrm>
            <a:off x="1399544" y="1997989"/>
            <a:ext cx="7184571" cy="4838095"/>
          </a:xfrm>
          <a:prstGeom prst="rect">
            <a:avLst/>
          </a:prstGeom>
        </p:spPr>
      </p:pic>
      <p:pic>
        <p:nvPicPr>
          <p:cNvPr id="5" name="Picture 4" descr="table10511740740.png"/>
          <p:cNvPicPr>
            <a:picLocks noChangeAspect="1"/>
          </p:cNvPicPr>
          <p:nvPr/>
        </p:nvPicPr>
        <p:blipFill>
          <a:blip r:embed="rId3"/>
          <a:stretch>
            <a:fillRect/>
          </a:stretch>
        </p:blipFill>
        <p:spPr>
          <a:xfrm>
            <a:off x="4704604" y="1513246"/>
            <a:ext cx="7184571" cy="3314095"/>
          </a:xfrm>
          <a:prstGeom prst="rect">
            <a:avLst/>
          </a:prstGeom>
        </p:spPr>
      </p:pic>
    </p:spTree>
    <p:extLst>
      <p:ext uri="{BB962C8B-B14F-4D97-AF65-F5344CB8AC3E}">
        <p14:creationId xmlns:p14="http://schemas.microsoft.com/office/powerpoint/2010/main" val="1137826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48" y="98647"/>
            <a:ext cx="8596668" cy="1320800"/>
          </a:xfrm>
        </p:spPr>
        <p:txBody>
          <a:bodyPr>
            <a:noAutofit/>
          </a:bodyPr>
          <a:lstStyle/>
          <a:p>
            <a:r>
              <a:rPr sz="2800"/>
              <a:t>Q83: Currently the Pitch Marshall's are only compulsory at U11 to U15 age groups. </a:t>
            </a:r>
            <a:r>
              <a:rPr sz="2800" dirty="0"/>
              <a:t>Should the Pitch Marshall's be made compulsory at :-</a:t>
            </a:r>
          </a:p>
        </p:txBody>
      </p:sp>
      <p:pic>
        <p:nvPicPr>
          <p:cNvPr id="4" name="Picture 3" descr="chart10511740670.png"/>
          <p:cNvPicPr>
            <a:picLocks noChangeAspect="1"/>
          </p:cNvPicPr>
          <p:nvPr/>
        </p:nvPicPr>
        <p:blipFill>
          <a:blip r:embed="rId2"/>
          <a:stretch>
            <a:fillRect/>
          </a:stretch>
        </p:blipFill>
        <p:spPr>
          <a:xfrm>
            <a:off x="0" y="1690688"/>
            <a:ext cx="7184571" cy="4910433"/>
          </a:xfrm>
          <a:prstGeom prst="rect">
            <a:avLst/>
          </a:prstGeom>
        </p:spPr>
      </p:pic>
      <p:pic>
        <p:nvPicPr>
          <p:cNvPr id="5" name="Picture 4" descr="table10511740670.png"/>
          <p:cNvPicPr>
            <a:picLocks noChangeAspect="1"/>
          </p:cNvPicPr>
          <p:nvPr/>
        </p:nvPicPr>
        <p:blipFill>
          <a:blip r:embed="rId3"/>
          <a:stretch>
            <a:fillRect/>
          </a:stretch>
        </p:blipFill>
        <p:spPr>
          <a:xfrm>
            <a:off x="6977349" y="1968608"/>
            <a:ext cx="4970583" cy="3422952"/>
          </a:xfrm>
          <a:prstGeom prst="rect">
            <a:avLst/>
          </a:prstGeom>
        </p:spPr>
      </p:pic>
    </p:spTree>
    <p:extLst>
      <p:ext uri="{BB962C8B-B14F-4D97-AF65-F5344CB8AC3E}">
        <p14:creationId xmlns:p14="http://schemas.microsoft.com/office/powerpoint/2010/main" val="1117392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49" y="246743"/>
            <a:ext cx="8596668" cy="1320800"/>
          </a:xfrm>
        </p:spPr>
        <p:txBody>
          <a:bodyPr>
            <a:normAutofit/>
          </a:bodyPr>
          <a:lstStyle/>
          <a:p>
            <a:r>
              <a:rPr sz="3200"/>
              <a:t>Q82: Would you support the Pilots continuation in its current form next season?</a:t>
            </a:r>
          </a:p>
        </p:txBody>
      </p:sp>
      <p:pic>
        <p:nvPicPr>
          <p:cNvPr id="4" name="Picture 3" descr="chart10511740710.png"/>
          <p:cNvPicPr>
            <a:picLocks noChangeAspect="1"/>
          </p:cNvPicPr>
          <p:nvPr/>
        </p:nvPicPr>
        <p:blipFill>
          <a:blip r:embed="rId2"/>
          <a:stretch>
            <a:fillRect/>
          </a:stretch>
        </p:blipFill>
        <p:spPr>
          <a:xfrm>
            <a:off x="1399544" y="1997989"/>
            <a:ext cx="7184571" cy="3023809"/>
          </a:xfrm>
          <a:prstGeom prst="rect">
            <a:avLst/>
          </a:prstGeom>
        </p:spPr>
      </p:pic>
      <p:pic>
        <p:nvPicPr>
          <p:cNvPr id="5" name="Picture 4" descr="table10511740710.png"/>
          <p:cNvPicPr>
            <a:picLocks noChangeAspect="1"/>
          </p:cNvPicPr>
          <p:nvPr/>
        </p:nvPicPr>
        <p:blipFill>
          <a:blip r:embed="rId3"/>
          <a:stretch>
            <a:fillRect/>
          </a:stretch>
        </p:blipFill>
        <p:spPr>
          <a:xfrm>
            <a:off x="4352064" y="5015967"/>
            <a:ext cx="7184571" cy="1378856"/>
          </a:xfrm>
          <a:prstGeom prst="rect">
            <a:avLst/>
          </a:prstGeom>
        </p:spPr>
      </p:pic>
    </p:spTree>
    <p:extLst>
      <p:ext uri="{BB962C8B-B14F-4D97-AF65-F5344CB8AC3E}">
        <p14:creationId xmlns:p14="http://schemas.microsoft.com/office/powerpoint/2010/main" val="1101321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523" y="128660"/>
            <a:ext cx="10515600" cy="1325563"/>
          </a:xfrm>
        </p:spPr>
        <p:txBody>
          <a:bodyPr>
            <a:normAutofit/>
          </a:bodyPr>
          <a:lstStyle/>
          <a:p>
            <a:r>
              <a:rPr lang="en-GB" sz="3600" dirty="0" smtClean="0"/>
              <a:t>Age Group Participation</a:t>
            </a:r>
            <a:endParaRPr sz="3600" dirty="0"/>
          </a:p>
        </p:txBody>
      </p:sp>
      <p:pic>
        <p:nvPicPr>
          <p:cNvPr id="7" name="Picture 6"/>
          <p:cNvPicPr>
            <a:picLocks noChangeAspect="1"/>
          </p:cNvPicPr>
          <p:nvPr/>
        </p:nvPicPr>
        <p:blipFill>
          <a:blip r:embed="rId2"/>
          <a:stretch>
            <a:fillRect/>
          </a:stretch>
        </p:blipFill>
        <p:spPr>
          <a:xfrm>
            <a:off x="153515" y="1101687"/>
            <a:ext cx="6473395" cy="3699831"/>
          </a:xfrm>
          <a:prstGeom prst="rect">
            <a:avLst/>
          </a:prstGeom>
        </p:spPr>
      </p:pic>
      <p:pic>
        <p:nvPicPr>
          <p:cNvPr id="8" name="Picture 7"/>
          <p:cNvPicPr>
            <a:picLocks noChangeAspect="1"/>
          </p:cNvPicPr>
          <p:nvPr/>
        </p:nvPicPr>
        <p:blipFill>
          <a:blip r:embed="rId3"/>
          <a:stretch>
            <a:fillRect/>
          </a:stretch>
        </p:blipFill>
        <p:spPr>
          <a:xfrm>
            <a:off x="275523" y="1801461"/>
            <a:ext cx="1272076" cy="2300281"/>
          </a:xfrm>
          <a:prstGeom prst="rect">
            <a:avLst/>
          </a:prstGeom>
        </p:spPr>
      </p:pic>
      <p:pic>
        <p:nvPicPr>
          <p:cNvPr id="9" name="Picture 8"/>
          <p:cNvPicPr>
            <a:picLocks noChangeAspect="1"/>
          </p:cNvPicPr>
          <p:nvPr/>
        </p:nvPicPr>
        <p:blipFill>
          <a:blip r:embed="rId4"/>
          <a:stretch>
            <a:fillRect/>
          </a:stretch>
        </p:blipFill>
        <p:spPr>
          <a:xfrm>
            <a:off x="5491986" y="1101687"/>
            <a:ext cx="6700015" cy="3699831"/>
          </a:xfrm>
          <a:prstGeom prst="rect">
            <a:avLst/>
          </a:prstGeom>
        </p:spPr>
      </p:pic>
      <p:pic>
        <p:nvPicPr>
          <p:cNvPr id="11" name="Picture 10"/>
          <p:cNvPicPr>
            <a:picLocks noChangeAspect="1"/>
          </p:cNvPicPr>
          <p:nvPr/>
        </p:nvPicPr>
        <p:blipFill>
          <a:blip r:embed="rId5"/>
          <a:stretch>
            <a:fillRect/>
          </a:stretch>
        </p:blipFill>
        <p:spPr>
          <a:xfrm>
            <a:off x="5754580" y="1801460"/>
            <a:ext cx="1467033" cy="2652821"/>
          </a:xfrm>
          <a:prstGeom prst="rect">
            <a:avLst/>
          </a:prstGeom>
        </p:spPr>
      </p:pic>
    </p:spTree>
    <p:extLst>
      <p:ext uri="{BB962C8B-B14F-4D97-AF65-F5344CB8AC3E}">
        <p14:creationId xmlns:p14="http://schemas.microsoft.com/office/powerpoint/2010/main" val="1918877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515" y="444508"/>
            <a:ext cx="10972800" cy="3712523"/>
          </a:xfrm>
        </p:spPr>
        <p:txBody>
          <a:bodyPr>
            <a:normAutofit/>
          </a:bodyPr>
          <a:lstStyle/>
          <a:p>
            <a:r>
              <a:rPr lang="en-US" sz="6400" dirty="0"/>
              <a:t>Question Groupings</a:t>
            </a:r>
          </a:p>
        </p:txBody>
      </p:sp>
    </p:spTree>
    <p:extLst>
      <p:ext uri="{BB962C8B-B14F-4D97-AF65-F5344CB8AC3E}">
        <p14:creationId xmlns:p14="http://schemas.microsoft.com/office/powerpoint/2010/main" val="860314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857" y="114423"/>
            <a:ext cx="8681604" cy="1325563"/>
          </a:xfrm>
        </p:spPr>
        <p:txBody>
          <a:bodyPr>
            <a:normAutofit/>
          </a:bodyPr>
          <a:lstStyle/>
          <a:p>
            <a:r>
              <a:rPr sz="2400" dirty="0"/>
              <a:t>Q23: Did you receive sufficient briefing at the start of regarding the SYL </a:t>
            </a:r>
            <a:r>
              <a:rPr sz="2400" dirty="0" smtClean="0"/>
              <a:t>Respect</a:t>
            </a:r>
            <a:endParaRPr sz="2400" dirty="0"/>
          </a:p>
        </p:txBody>
      </p:sp>
      <p:sp>
        <p:nvSpPr>
          <p:cNvPr id="3" name="Content Placeholder 2"/>
          <p:cNvSpPr>
            <a:spLocks noGrp="1"/>
          </p:cNvSpPr>
          <p:nvPr>
            <p:ph idx="1"/>
          </p:nvPr>
        </p:nvSpPr>
        <p:spPr>
          <a:xfrm>
            <a:off x="153516" y="982199"/>
            <a:ext cx="2431777" cy="313799"/>
          </a:xfrm>
        </p:spPr>
        <p:txBody>
          <a:bodyPr>
            <a:normAutofit fontScale="70000" lnSpcReduction="20000"/>
          </a:bodyPr>
          <a:lstStyle/>
          <a:p>
            <a:r>
              <a:rPr dirty="0"/>
              <a:t>Answered: </a:t>
            </a:r>
            <a:r>
              <a:rPr lang="en-GB" dirty="0" smtClean="0"/>
              <a:t>Pitch Marshal</a:t>
            </a:r>
            <a:endParaRPr dirty="0"/>
          </a:p>
        </p:txBody>
      </p:sp>
      <p:pic>
        <p:nvPicPr>
          <p:cNvPr id="4" name="Picture 3" descr="chart10511740750.png"/>
          <p:cNvPicPr>
            <a:picLocks noChangeAspect="1"/>
          </p:cNvPicPr>
          <p:nvPr/>
        </p:nvPicPr>
        <p:blipFill>
          <a:blip r:embed="rId2"/>
          <a:stretch>
            <a:fillRect/>
          </a:stretch>
        </p:blipFill>
        <p:spPr>
          <a:xfrm>
            <a:off x="297858" y="1442890"/>
            <a:ext cx="4205375" cy="2053129"/>
          </a:xfrm>
          <a:prstGeom prst="rect">
            <a:avLst/>
          </a:prstGeom>
        </p:spPr>
      </p:pic>
      <p:pic>
        <p:nvPicPr>
          <p:cNvPr id="5" name="Picture 4" descr="table10511740750.png"/>
          <p:cNvPicPr>
            <a:picLocks noChangeAspect="1"/>
          </p:cNvPicPr>
          <p:nvPr/>
        </p:nvPicPr>
        <p:blipFill>
          <a:blip r:embed="rId3"/>
          <a:stretch>
            <a:fillRect/>
          </a:stretch>
        </p:blipFill>
        <p:spPr>
          <a:xfrm>
            <a:off x="1994812" y="1968610"/>
            <a:ext cx="5016840" cy="1233095"/>
          </a:xfrm>
          <a:prstGeom prst="rect">
            <a:avLst/>
          </a:prstGeom>
        </p:spPr>
      </p:pic>
      <p:pic>
        <p:nvPicPr>
          <p:cNvPr id="6" name="Picture 5" descr="table10511740490.png"/>
          <p:cNvPicPr>
            <a:picLocks noChangeAspect="1"/>
          </p:cNvPicPr>
          <p:nvPr/>
        </p:nvPicPr>
        <p:blipFill>
          <a:blip r:embed="rId4"/>
          <a:stretch>
            <a:fillRect/>
          </a:stretch>
        </p:blipFill>
        <p:spPr>
          <a:xfrm>
            <a:off x="7407866" y="5195765"/>
            <a:ext cx="4581279" cy="1126039"/>
          </a:xfrm>
          <a:prstGeom prst="rect">
            <a:avLst/>
          </a:prstGeom>
        </p:spPr>
      </p:pic>
      <p:sp>
        <p:nvSpPr>
          <p:cNvPr id="7" name="Content Placeholder 2"/>
          <p:cNvSpPr txBox="1">
            <a:spLocks/>
          </p:cNvSpPr>
          <p:nvPr/>
        </p:nvSpPr>
        <p:spPr>
          <a:xfrm>
            <a:off x="297857" y="3372868"/>
            <a:ext cx="7110008" cy="332192"/>
          </a:xfrm>
          <a:prstGeom prst="rect">
            <a:avLst/>
          </a:prstGeom>
        </p:spPr>
        <p:txBody>
          <a:bodyPr vert="horz" lIns="121920" tIns="60960" rIns="121920" bIns="60960" rtlCol="0">
            <a:normAutofit/>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Parents</a:t>
            </a:r>
          </a:p>
        </p:txBody>
      </p:sp>
      <p:sp>
        <p:nvSpPr>
          <p:cNvPr id="8" name="Rectangle 7"/>
          <p:cNvSpPr/>
          <p:nvPr/>
        </p:nvSpPr>
        <p:spPr>
          <a:xfrm>
            <a:off x="6037244" y="3676988"/>
            <a:ext cx="1498293" cy="183344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9" name="Picture 8" descr="chart10511740940.png"/>
          <p:cNvPicPr>
            <a:picLocks noChangeAspect="1"/>
          </p:cNvPicPr>
          <p:nvPr/>
        </p:nvPicPr>
        <p:blipFill>
          <a:blip r:embed="rId5"/>
          <a:stretch>
            <a:fillRect/>
          </a:stretch>
        </p:blipFill>
        <p:spPr>
          <a:xfrm>
            <a:off x="7061521" y="1187477"/>
            <a:ext cx="4719028" cy="2303903"/>
          </a:xfrm>
          <a:prstGeom prst="rect">
            <a:avLst/>
          </a:prstGeom>
        </p:spPr>
      </p:pic>
      <p:pic>
        <p:nvPicPr>
          <p:cNvPr id="10" name="Picture 9" descr="table10511740940.png"/>
          <p:cNvPicPr>
            <a:picLocks noChangeAspect="1"/>
          </p:cNvPicPr>
          <p:nvPr/>
        </p:nvPicPr>
        <p:blipFill>
          <a:blip r:embed="rId6"/>
          <a:stretch>
            <a:fillRect/>
          </a:stretch>
        </p:blipFill>
        <p:spPr>
          <a:xfrm>
            <a:off x="7154420" y="3334662"/>
            <a:ext cx="5003320" cy="1229772"/>
          </a:xfrm>
          <a:prstGeom prst="rect">
            <a:avLst/>
          </a:prstGeom>
        </p:spPr>
      </p:pic>
      <p:sp>
        <p:nvSpPr>
          <p:cNvPr id="11" name="Content Placeholder 2"/>
          <p:cNvSpPr txBox="1">
            <a:spLocks/>
          </p:cNvSpPr>
          <p:nvPr/>
        </p:nvSpPr>
        <p:spPr>
          <a:xfrm>
            <a:off x="7921632" y="966205"/>
            <a:ext cx="2431777" cy="313799"/>
          </a:xfrm>
          <a:prstGeom prst="rect">
            <a:avLst/>
          </a:prstGeom>
        </p:spPr>
        <p:txBody>
          <a:bodyPr vert="horz" lIns="121920" tIns="60960" rIns="121920" bIns="60960" rtlCol="0">
            <a:normAutofit lnSpcReduction="10000"/>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Managers</a:t>
            </a:r>
          </a:p>
        </p:txBody>
      </p:sp>
      <p:pic>
        <p:nvPicPr>
          <p:cNvPr id="12" name="Picture 11" descr="chart10511741170.png"/>
          <p:cNvPicPr>
            <a:picLocks noChangeAspect="1"/>
          </p:cNvPicPr>
          <p:nvPr/>
        </p:nvPicPr>
        <p:blipFill>
          <a:blip r:embed="rId7"/>
          <a:stretch>
            <a:fillRect/>
          </a:stretch>
        </p:blipFill>
        <p:spPr>
          <a:xfrm>
            <a:off x="153515" y="3890668"/>
            <a:ext cx="4818004" cy="2352224"/>
          </a:xfrm>
          <a:prstGeom prst="rect">
            <a:avLst/>
          </a:prstGeom>
        </p:spPr>
      </p:pic>
      <p:pic>
        <p:nvPicPr>
          <p:cNvPr id="13" name="Picture 12" descr="table10511741170.png"/>
          <p:cNvPicPr>
            <a:picLocks noChangeAspect="1"/>
          </p:cNvPicPr>
          <p:nvPr/>
        </p:nvPicPr>
        <p:blipFill>
          <a:blip r:embed="rId8"/>
          <a:stretch>
            <a:fillRect/>
          </a:stretch>
        </p:blipFill>
        <p:spPr>
          <a:xfrm>
            <a:off x="2056648" y="4471911"/>
            <a:ext cx="5137129" cy="1262661"/>
          </a:xfrm>
          <a:prstGeom prst="rect">
            <a:avLst/>
          </a:prstGeom>
        </p:spPr>
      </p:pic>
      <p:sp>
        <p:nvSpPr>
          <p:cNvPr id="14" name="Content Placeholder 2"/>
          <p:cNvSpPr txBox="1">
            <a:spLocks/>
          </p:cNvSpPr>
          <p:nvPr/>
        </p:nvSpPr>
        <p:spPr>
          <a:xfrm>
            <a:off x="8546453" y="4789443"/>
            <a:ext cx="2431777" cy="313799"/>
          </a:xfrm>
          <a:prstGeom prst="rect">
            <a:avLst/>
          </a:prstGeom>
        </p:spPr>
        <p:txBody>
          <a:bodyPr vert="horz" lIns="121920" tIns="60960" rIns="121920" bIns="60960" rtlCol="0">
            <a:normAutofit lnSpcReduction="10000"/>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Referees</a:t>
            </a:r>
          </a:p>
        </p:txBody>
      </p:sp>
    </p:spTree>
    <p:extLst>
      <p:ext uri="{BB962C8B-B14F-4D97-AF65-F5344CB8AC3E}">
        <p14:creationId xmlns:p14="http://schemas.microsoft.com/office/powerpoint/2010/main" val="301263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476" y="70856"/>
            <a:ext cx="8542210" cy="1325563"/>
          </a:xfrm>
        </p:spPr>
        <p:txBody>
          <a:bodyPr>
            <a:normAutofit/>
          </a:bodyPr>
          <a:lstStyle/>
          <a:p>
            <a:r>
              <a:rPr sz="2000"/>
              <a:t>Q22: Codes of Conduct - As someone associated with a Club are you aware of the codes of conducted adopted</a:t>
            </a:r>
          </a:p>
        </p:txBody>
      </p:sp>
      <p:sp>
        <p:nvSpPr>
          <p:cNvPr id="3" name="Content Placeholder 2"/>
          <p:cNvSpPr>
            <a:spLocks noGrp="1"/>
          </p:cNvSpPr>
          <p:nvPr>
            <p:ph idx="1"/>
          </p:nvPr>
        </p:nvSpPr>
        <p:spPr>
          <a:xfrm>
            <a:off x="153516" y="982199"/>
            <a:ext cx="2637425" cy="283533"/>
          </a:xfrm>
        </p:spPr>
        <p:txBody>
          <a:bodyPr>
            <a:normAutofit fontScale="77500" lnSpcReduction="20000"/>
          </a:bodyPr>
          <a:lstStyle/>
          <a:p>
            <a:r>
              <a:rPr dirty="0"/>
              <a:t>Answered: </a:t>
            </a:r>
            <a:r>
              <a:rPr lang="en-GB" dirty="0" smtClean="0"/>
              <a:t>Pitch Marshalls</a:t>
            </a:r>
            <a:endParaRPr dirty="0"/>
          </a:p>
        </p:txBody>
      </p:sp>
      <p:pic>
        <p:nvPicPr>
          <p:cNvPr id="4" name="Picture 3" descr="chart10511740760.png"/>
          <p:cNvPicPr>
            <a:picLocks noChangeAspect="1"/>
          </p:cNvPicPr>
          <p:nvPr/>
        </p:nvPicPr>
        <p:blipFill>
          <a:blip r:embed="rId2"/>
          <a:stretch>
            <a:fillRect/>
          </a:stretch>
        </p:blipFill>
        <p:spPr>
          <a:xfrm>
            <a:off x="312548" y="1439800"/>
            <a:ext cx="3389121" cy="2111069"/>
          </a:xfrm>
          <a:prstGeom prst="rect">
            <a:avLst/>
          </a:prstGeom>
        </p:spPr>
      </p:pic>
      <p:pic>
        <p:nvPicPr>
          <p:cNvPr id="5" name="Picture 4" descr="table10511740760.png"/>
          <p:cNvPicPr>
            <a:picLocks noChangeAspect="1"/>
          </p:cNvPicPr>
          <p:nvPr/>
        </p:nvPicPr>
        <p:blipFill>
          <a:blip r:embed="rId3"/>
          <a:stretch>
            <a:fillRect/>
          </a:stretch>
        </p:blipFill>
        <p:spPr>
          <a:xfrm>
            <a:off x="1386884" y="1739328"/>
            <a:ext cx="4629568" cy="1512013"/>
          </a:xfrm>
          <a:prstGeom prst="rect">
            <a:avLst/>
          </a:prstGeom>
        </p:spPr>
      </p:pic>
      <p:pic>
        <p:nvPicPr>
          <p:cNvPr id="6" name="Picture 5" descr="chart10511740930.png"/>
          <p:cNvPicPr>
            <a:picLocks noChangeAspect="1"/>
          </p:cNvPicPr>
          <p:nvPr/>
        </p:nvPicPr>
        <p:blipFill>
          <a:blip r:embed="rId4"/>
          <a:stretch>
            <a:fillRect/>
          </a:stretch>
        </p:blipFill>
        <p:spPr>
          <a:xfrm>
            <a:off x="6159085" y="1380737"/>
            <a:ext cx="4471151" cy="2785060"/>
          </a:xfrm>
          <a:prstGeom prst="rect">
            <a:avLst/>
          </a:prstGeom>
        </p:spPr>
      </p:pic>
      <p:pic>
        <p:nvPicPr>
          <p:cNvPr id="7" name="Picture 6" descr="table10511740930.png"/>
          <p:cNvPicPr>
            <a:picLocks noChangeAspect="1"/>
          </p:cNvPicPr>
          <p:nvPr/>
        </p:nvPicPr>
        <p:blipFill>
          <a:blip r:embed="rId5"/>
          <a:stretch>
            <a:fillRect/>
          </a:stretch>
        </p:blipFill>
        <p:spPr>
          <a:xfrm>
            <a:off x="7335164" y="2037566"/>
            <a:ext cx="4665877" cy="1649553"/>
          </a:xfrm>
          <a:prstGeom prst="rect">
            <a:avLst/>
          </a:prstGeom>
        </p:spPr>
      </p:pic>
      <p:sp>
        <p:nvSpPr>
          <p:cNvPr id="8" name="Content Placeholder 2"/>
          <p:cNvSpPr txBox="1">
            <a:spLocks/>
          </p:cNvSpPr>
          <p:nvPr/>
        </p:nvSpPr>
        <p:spPr>
          <a:xfrm>
            <a:off x="6016453" y="1050723"/>
            <a:ext cx="2637425" cy="283533"/>
          </a:xfrm>
          <a:prstGeom prst="rect">
            <a:avLst/>
          </a:prstGeom>
        </p:spPr>
        <p:txBody>
          <a:bodyPr vert="horz" lIns="121920" tIns="60960" rIns="121920" bIns="60960" rtlCol="0">
            <a:normAutofit fontScale="92500" lnSpcReduction="20000"/>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Managers</a:t>
            </a:r>
          </a:p>
        </p:txBody>
      </p:sp>
      <p:sp>
        <p:nvSpPr>
          <p:cNvPr id="9" name="Content Placeholder 2"/>
          <p:cNvSpPr txBox="1">
            <a:spLocks/>
          </p:cNvSpPr>
          <p:nvPr/>
        </p:nvSpPr>
        <p:spPr>
          <a:xfrm>
            <a:off x="312548" y="3451181"/>
            <a:ext cx="3095337" cy="347217"/>
          </a:xfrm>
          <a:prstGeom prst="rect">
            <a:avLst/>
          </a:prstGeom>
        </p:spPr>
        <p:txBody>
          <a:bodyPr vert="horz" lIns="121920" tIns="60960" rIns="121920" bIns="60960" rtlCol="0">
            <a:normAutofit/>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a:t>Answered: Parents</a:t>
            </a:r>
            <a:endParaRPr lang="en-US" sz="1333" dirty="0"/>
          </a:p>
        </p:txBody>
      </p:sp>
      <p:pic>
        <p:nvPicPr>
          <p:cNvPr id="10" name="Picture 9" descr="chart10511741160.png"/>
          <p:cNvPicPr>
            <a:picLocks noChangeAspect="1"/>
          </p:cNvPicPr>
          <p:nvPr/>
        </p:nvPicPr>
        <p:blipFill>
          <a:blip r:embed="rId6"/>
          <a:stretch>
            <a:fillRect/>
          </a:stretch>
        </p:blipFill>
        <p:spPr>
          <a:xfrm>
            <a:off x="166633" y="3787238"/>
            <a:ext cx="4507044" cy="2807417"/>
          </a:xfrm>
          <a:prstGeom prst="rect">
            <a:avLst/>
          </a:prstGeom>
        </p:spPr>
      </p:pic>
      <p:pic>
        <p:nvPicPr>
          <p:cNvPr id="11" name="Picture 10" descr="table10511741160.png"/>
          <p:cNvPicPr>
            <a:picLocks noChangeAspect="1"/>
          </p:cNvPicPr>
          <p:nvPr/>
        </p:nvPicPr>
        <p:blipFill>
          <a:blip r:embed="rId7"/>
          <a:stretch>
            <a:fillRect/>
          </a:stretch>
        </p:blipFill>
        <p:spPr>
          <a:xfrm>
            <a:off x="1472228" y="4293384"/>
            <a:ext cx="5620897" cy="1987187"/>
          </a:xfrm>
          <a:prstGeom prst="rect">
            <a:avLst/>
          </a:prstGeom>
        </p:spPr>
      </p:pic>
      <p:pic>
        <p:nvPicPr>
          <p:cNvPr id="12" name="Picture 11" descr="chart10511741250.png"/>
          <p:cNvPicPr>
            <a:picLocks noChangeAspect="1"/>
          </p:cNvPicPr>
          <p:nvPr/>
        </p:nvPicPr>
        <p:blipFill>
          <a:blip r:embed="rId8"/>
          <a:stretch>
            <a:fillRect/>
          </a:stretch>
        </p:blipFill>
        <p:spPr>
          <a:xfrm>
            <a:off x="7070756" y="4298349"/>
            <a:ext cx="3182272" cy="1982223"/>
          </a:xfrm>
          <a:prstGeom prst="rect">
            <a:avLst/>
          </a:prstGeom>
        </p:spPr>
      </p:pic>
      <p:sp>
        <p:nvSpPr>
          <p:cNvPr id="13" name="Content Placeholder 2"/>
          <p:cNvSpPr txBox="1">
            <a:spLocks/>
          </p:cNvSpPr>
          <p:nvPr/>
        </p:nvSpPr>
        <p:spPr>
          <a:xfrm>
            <a:off x="7424877" y="4060415"/>
            <a:ext cx="2637425" cy="283533"/>
          </a:xfrm>
          <a:prstGeom prst="rect">
            <a:avLst/>
          </a:prstGeom>
        </p:spPr>
        <p:txBody>
          <a:bodyPr vert="horz" lIns="121920" tIns="60960" rIns="121920" bIns="60960" rtlCol="0">
            <a:normAutofit fontScale="92500" lnSpcReduction="20000"/>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Club Officials</a:t>
            </a:r>
          </a:p>
        </p:txBody>
      </p:sp>
      <p:pic>
        <p:nvPicPr>
          <p:cNvPr id="14" name="Picture 13" descr="table10511741250.png"/>
          <p:cNvPicPr>
            <a:picLocks noChangeAspect="1"/>
          </p:cNvPicPr>
          <p:nvPr/>
        </p:nvPicPr>
        <p:blipFill>
          <a:blip r:embed="rId9"/>
          <a:stretch>
            <a:fillRect/>
          </a:stretch>
        </p:blipFill>
        <p:spPr>
          <a:xfrm>
            <a:off x="7769510" y="4704847"/>
            <a:ext cx="4231533" cy="1382016"/>
          </a:xfrm>
          <a:prstGeom prst="rect">
            <a:avLst/>
          </a:prstGeom>
        </p:spPr>
      </p:pic>
    </p:spTree>
    <p:extLst>
      <p:ext uri="{BB962C8B-B14F-4D97-AF65-F5344CB8AC3E}">
        <p14:creationId xmlns:p14="http://schemas.microsoft.com/office/powerpoint/2010/main" val="1715663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515" y="152360"/>
            <a:ext cx="10972800" cy="521696"/>
          </a:xfrm>
        </p:spPr>
        <p:txBody>
          <a:bodyPr>
            <a:normAutofit fontScale="90000"/>
          </a:bodyPr>
          <a:lstStyle/>
          <a:p>
            <a:r>
              <a:t>Q31: Do you see people disrespecting Referees?</a:t>
            </a:r>
          </a:p>
        </p:txBody>
      </p:sp>
      <p:sp>
        <p:nvSpPr>
          <p:cNvPr id="3" name="Content Placeholder 2"/>
          <p:cNvSpPr>
            <a:spLocks noGrp="1"/>
          </p:cNvSpPr>
          <p:nvPr>
            <p:ph idx="1"/>
          </p:nvPr>
        </p:nvSpPr>
        <p:spPr>
          <a:xfrm>
            <a:off x="281735" y="1020454"/>
            <a:ext cx="2824816" cy="275782"/>
          </a:xfrm>
        </p:spPr>
        <p:txBody>
          <a:bodyPr>
            <a:normAutofit fontScale="92500" lnSpcReduction="20000"/>
          </a:bodyPr>
          <a:lstStyle/>
          <a:p>
            <a:pPr marL="0" indent="0">
              <a:buNone/>
            </a:pPr>
            <a:r>
              <a:rPr sz="1600" dirty="0"/>
              <a:t>Answered: </a:t>
            </a:r>
            <a:r>
              <a:rPr lang="en-GB" sz="1600" dirty="0" smtClean="0"/>
              <a:t>Pitch Marshall</a:t>
            </a:r>
            <a:endParaRPr sz="1600" dirty="0"/>
          </a:p>
        </p:txBody>
      </p:sp>
      <p:pic>
        <p:nvPicPr>
          <p:cNvPr id="4" name="Picture 3" descr="chart10511740900.png"/>
          <p:cNvPicPr>
            <a:picLocks noChangeAspect="1"/>
          </p:cNvPicPr>
          <p:nvPr/>
        </p:nvPicPr>
        <p:blipFill>
          <a:blip r:embed="rId2"/>
          <a:stretch>
            <a:fillRect/>
          </a:stretch>
        </p:blipFill>
        <p:spPr>
          <a:xfrm>
            <a:off x="0" y="1330386"/>
            <a:ext cx="4205173" cy="2053031"/>
          </a:xfrm>
          <a:prstGeom prst="rect">
            <a:avLst/>
          </a:prstGeom>
        </p:spPr>
      </p:pic>
      <p:pic>
        <p:nvPicPr>
          <p:cNvPr id="5" name="Picture 4" descr="table10511740900.png"/>
          <p:cNvPicPr>
            <a:picLocks noChangeAspect="1"/>
          </p:cNvPicPr>
          <p:nvPr/>
        </p:nvPicPr>
        <p:blipFill>
          <a:blip r:embed="rId3"/>
          <a:stretch>
            <a:fillRect/>
          </a:stretch>
        </p:blipFill>
        <p:spPr>
          <a:xfrm>
            <a:off x="2220099" y="2462248"/>
            <a:ext cx="3699981" cy="1197673"/>
          </a:xfrm>
          <a:prstGeom prst="rect">
            <a:avLst/>
          </a:prstGeom>
        </p:spPr>
      </p:pic>
      <p:sp>
        <p:nvSpPr>
          <p:cNvPr id="6" name="Content Placeholder 2"/>
          <p:cNvSpPr txBox="1">
            <a:spLocks/>
          </p:cNvSpPr>
          <p:nvPr/>
        </p:nvSpPr>
        <p:spPr>
          <a:xfrm>
            <a:off x="305761" y="3461567"/>
            <a:ext cx="7110008" cy="332192"/>
          </a:xfrm>
          <a:prstGeom prst="rect">
            <a:avLst/>
          </a:prstGeom>
        </p:spPr>
        <p:txBody>
          <a:bodyPr vert="horz" lIns="121920" tIns="60960" rIns="121920" bIns="60960" rtlCol="0">
            <a:normAutofit/>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a:t>Answered: Linesman</a:t>
            </a:r>
            <a:endParaRPr lang="en-US" sz="1333" dirty="0"/>
          </a:p>
        </p:txBody>
      </p:sp>
      <p:pic>
        <p:nvPicPr>
          <p:cNvPr id="7" name="Picture 6" descr="chart10511741130.png"/>
          <p:cNvPicPr>
            <a:picLocks noChangeAspect="1"/>
          </p:cNvPicPr>
          <p:nvPr/>
        </p:nvPicPr>
        <p:blipFill>
          <a:blip r:embed="rId4"/>
          <a:stretch>
            <a:fillRect/>
          </a:stretch>
        </p:blipFill>
        <p:spPr>
          <a:xfrm>
            <a:off x="1" y="3831020"/>
            <a:ext cx="4520185" cy="2206824"/>
          </a:xfrm>
          <a:prstGeom prst="rect">
            <a:avLst/>
          </a:prstGeom>
        </p:spPr>
      </p:pic>
      <p:pic>
        <p:nvPicPr>
          <p:cNvPr id="8" name="Picture 7" descr="table10511741130.png"/>
          <p:cNvPicPr>
            <a:picLocks noChangeAspect="1"/>
          </p:cNvPicPr>
          <p:nvPr/>
        </p:nvPicPr>
        <p:blipFill>
          <a:blip r:embed="rId5"/>
          <a:stretch>
            <a:fillRect/>
          </a:stretch>
        </p:blipFill>
        <p:spPr>
          <a:xfrm>
            <a:off x="1694143" y="5193114"/>
            <a:ext cx="3726156" cy="1167973"/>
          </a:xfrm>
          <a:prstGeom prst="rect">
            <a:avLst/>
          </a:prstGeom>
        </p:spPr>
      </p:pic>
      <p:sp>
        <p:nvSpPr>
          <p:cNvPr id="9" name="Content Placeholder 2"/>
          <p:cNvSpPr txBox="1">
            <a:spLocks/>
          </p:cNvSpPr>
          <p:nvPr/>
        </p:nvSpPr>
        <p:spPr>
          <a:xfrm>
            <a:off x="5920081" y="1069548"/>
            <a:ext cx="3890031" cy="351245"/>
          </a:xfrm>
          <a:prstGeom prst="rect">
            <a:avLst/>
          </a:prstGeom>
        </p:spPr>
        <p:txBody>
          <a:bodyPr vert="horz" lIns="121920" tIns="60960" rIns="121920" bIns="60960" rtlCol="0">
            <a:normAutofit/>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Parents</a:t>
            </a:r>
          </a:p>
        </p:txBody>
      </p:sp>
      <p:pic>
        <p:nvPicPr>
          <p:cNvPr id="10" name="Picture 9" descr="chart10511741220.png"/>
          <p:cNvPicPr>
            <a:picLocks noChangeAspect="1"/>
          </p:cNvPicPr>
          <p:nvPr/>
        </p:nvPicPr>
        <p:blipFill>
          <a:blip r:embed="rId6"/>
          <a:stretch>
            <a:fillRect/>
          </a:stretch>
        </p:blipFill>
        <p:spPr>
          <a:xfrm>
            <a:off x="5946637" y="1400555"/>
            <a:ext cx="4467180" cy="2180947"/>
          </a:xfrm>
          <a:prstGeom prst="rect">
            <a:avLst/>
          </a:prstGeom>
        </p:spPr>
      </p:pic>
      <p:pic>
        <p:nvPicPr>
          <p:cNvPr id="11" name="Picture 10" descr="table10511741220.png"/>
          <p:cNvPicPr>
            <a:picLocks noChangeAspect="1"/>
          </p:cNvPicPr>
          <p:nvPr/>
        </p:nvPicPr>
        <p:blipFill>
          <a:blip r:embed="rId7"/>
          <a:stretch>
            <a:fillRect/>
          </a:stretch>
        </p:blipFill>
        <p:spPr>
          <a:xfrm>
            <a:off x="7571067" y="1035316"/>
            <a:ext cx="4478088" cy="1100675"/>
          </a:xfrm>
          <a:prstGeom prst="rect">
            <a:avLst/>
          </a:prstGeom>
        </p:spPr>
      </p:pic>
      <p:pic>
        <p:nvPicPr>
          <p:cNvPr id="13" name="Picture 12" descr="chart10511741010.png"/>
          <p:cNvPicPr>
            <a:picLocks noChangeAspect="1"/>
          </p:cNvPicPr>
          <p:nvPr/>
        </p:nvPicPr>
        <p:blipFill>
          <a:blip r:embed="rId8"/>
          <a:stretch>
            <a:fillRect/>
          </a:stretch>
        </p:blipFill>
        <p:spPr>
          <a:xfrm>
            <a:off x="5639915" y="3992111"/>
            <a:ext cx="4965079" cy="2424028"/>
          </a:xfrm>
          <a:prstGeom prst="rect">
            <a:avLst/>
          </a:prstGeom>
        </p:spPr>
      </p:pic>
      <p:sp>
        <p:nvSpPr>
          <p:cNvPr id="14" name="Content Placeholder 2"/>
          <p:cNvSpPr txBox="1">
            <a:spLocks/>
          </p:cNvSpPr>
          <p:nvPr/>
        </p:nvSpPr>
        <p:spPr>
          <a:xfrm>
            <a:off x="5110809" y="3659919"/>
            <a:ext cx="4554656" cy="316783"/>
          </a:xfrm>
          <a:prstGeom prst="rect">
            <a:avLst/>
          </a:prstGeom>
        </p:spPr>
        <p:txBody>
          <a:bodyPr vert="horz" lIns="121920" tIns="60960" rIns="121920" bIns="60960" rtlCol="0">
            <a:normAutofit lnSpcReduction="10000"/>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dirty="0"/>
              <a:t>Answered: Manager</a:t>
            </a:r>
          </a:p>
        </p:txBody>
      </p:sp>
      <p:pic>
        <p:nvPicPr>
          <p:cNvPr id="15" name="Picture 14" descr="table10511741010.png"/>
          <p:cNvPicPr>
            <a:picLocks noChangeAspect="1"/>
          </p:cNvPicPr>
          <p:nvPr/>
        </p:nvPicPr>
        <p:blipFill>
          <a:blip r:embed="rId9"/>
          <a:stretch>
            <a:fillRect/>
          </a:stretch>
        </p:blipFill>
        <p:spPr>
          <a:xfrm>
            <a:off x="7256146" y="3831020"/>
            <a:ext cx="4818639" cy="1184379"/>
          </a:xfrm>
          <a:prstGeom prst="rect">
            <a:avLst/>
          </a:prstGeom>
        </p:spPr>
      </p:pic>
    </p:spTree>
    <p:extLst>
      <p:ext uri="{BB962C8B-B14F-4D97-AF65-F5344CB8AC3E}">
        <p14:creationId xmlns:p14="http://schemas.microsoft.com/office/powerpoint/2010/main" val="890053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950" y="69962"/>
            <a:ext cx="8883764" cy="1325563"/>
          </a:xfrm>
        </p:spPr>
        <p:txBody>
          <a:bodyPr>
            <a:normAutofit/>
          </a:bodyPr>
          <a:lstStyle/>
          <a:p>
            <a:r>
              <a:rPr sz="2800" dirty="0"/>
              <a:t>Q16: If you </a:t>
            </a:r>
            <a:r>
              <a:rPr lang="en-GB" sz="2800" dirty="0" smtClean="0"/>
              <a:t>observe </a:t>
            </a:r>
            <a:r>
              <a:rPr sz="2800" dirty="0" smtClean="0"/>
              <a:t>disrespect </a:t>
            </a:r>
            <a:r>
              <a:rPr sz="2800" dirty="0"/>
              <a:t>shown towards </a:t>
            </a:r>
            <a:r>
              <a:rPr lang="en-GB" sz="2800" dirty="0" smtClean="0"/>
              <a:t>a referee </a:t>
            </a:r>
            <a:r>
              <a:rPr sz="2800" dirty="0" smtClean="0"/>
              <a:t>where </a:t>
            </a:r>
            <a:r>
              <a:rPr sz="2800" dirty="0"/>
              <a:t>does it mainly come from?</a:t>
            </a:r>
          </a:p>
        </p:txBody>
      </p:sp>
      <p:sp>
        <p:nvSpPr>
          <p:cNvPr id="3" name="Content Placeholder 2"/>
          <p:cNvSpPr>
            <a:spLocks noGrp="1"/>
          </p:cNvSpPr>
          <p:nvPr>
            <p:ph idx="1"/>
          </p:nvPr>
        </p:nvSpPr>
        <p:spPr>
          <a:xfrm>
            <a:off x="315625" y="1007603"/>
            <a:ext cx="3630852" cy="358110"/>
          </a:xfrm>
        </p:spPr>
        <p:txBody>
          <a:bodyPr>
            <a:noAutofit/>
          </a:bodyPr>
          <a:lstStyle/>
          <a:p>
            <a:pPr marL="0" indent="0">
              <a:buNone/>
            </a:pPr>
            <a:r>
              <a:rPr sz="1600" dirty="0"/>
              <a:t>Answered: 101   </a:t>
            </a:r>
            <a:r>
              <a:rPr lang="en-GB" sz="1600" dirty="0" smtClean="0"/>
              <a:t>Referee</a:t>
            </a:r>
            <a:endParaRPr sz="1600" dirty="0"/>
          </a:p>
        </p:txBody>
      </p:sp>
      <p:pic>
        <p:nvPicPr>
          <p:cNvPr id="4" name="Picture 3" descr="chart10511740660.png"/>
          <p:cNvPicPr>
            <a:picLocks noChangeAspect="1"/>
          </p:cNvPicPr>
          <p:nvPr/>
        </p:nvPicPr>
        <p:blipFill>
          <a:blip r:embed="rId2"/>
          <a:stretch>
            <a:fillRect/>
          </a:stretch>
        </p:blipFill>
        <p:spPr>
          <a:xfrm>
            <a:off x="164084" y="1362435"/>
            <a:ext cx="4623009" cy="2384624"/>
          </a:xfrm>
          <a:prstGeom prst="rect">
            <a:avLst/>
          </a:prstGeom>
        </p:spPr>
      </p:pic>
      <p:pic>
        <p:nvPicPr>
          <p:cNvPr id="5" name="Picture 4" descr="table10511740660.png"/>
          <p:cNvPicPr>
            <a:picLocks noChangeAspect="1"/>
          </p:cNvPicPr>
          <p:nvPr/>
        </p:nvPicPr>
        <p:blipFill>
          <a:blip r:embed="rId3"/>
          <a:stretch>
            <a:fillRect/>
          </a:stretch>
        </p:blipFill>
        <p:spPr>
          <a:xfrm>
            <a:off x="2243571" y="1497268"/>
            <a:ext cx="4597800" cy="1115957"/>
          </a:xfrm>
          <a:prstGeom prst="rect">
            <a:avLst/>
          </a:prstGeom>
        </p:spPr>
      </p:pic>
      <p:sp>
        <p:nvSpPr>
          <p:cNvPr id="6" name="Content Placeholder 2"/>
          <p:cNvSpPr txBox="1">
            <a:spLocks/>
          </p:cNvSpPr>
          <p:nvPr/>
        </p:nvSpPr>
        <p:spPr>
          <a:xfrm>
            <a:off x="7525025" y="1003809"/>
            <a:ext cx="3976585" cy="361904"/>
          </a:xfrm>
          <a:prstGeom prst="rect">
            <a:avLst/>
          </a:prstGeom>
        </p:spPr>
        <p:txBody>
          <a:bodyPr vert="horz" lIns="121920" tIns="60960" rIns="121920" bIns="60960" rtlCol="0">
            <a:normAutofit/>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a:t>Answered: 253    Managers</a:t>
            </a:r>
            <a:endParaRPr lang="en-US" sz="1333" dirty="0"/>
          </a:p>
        </p:txBody>
      </p:sp>
      <p:pic>
        <p:nvPicPr>
          <p:cNvPr id="7" name="Picture 6" descr="chart10511741020.png"/>
          <p:cNvPicPr>
            <a:picLocks noChangeAspect="1"/>
          </p:cNvPicPr>
          <p:nvPr/>
        </p:nvPicPr>
        <p:blipFill>
          <a:blip r:embed="rId4"/>
          <a:stretch>
            <a:fillRect/>
          </a:stretch>
        </p:blipFill>
        <p:spPr>
          <a:xfrm>
            <a:off x="6841371" y="1292267"/>
            <a:ext cx="5110496" cy="2495023"/>
          </a:xfrm>
          <a:prstGeom prst="rect">
            <a:avLst/>
          </a:prstGeom>
        </p:spPr>
      </p:pic>
      <p:pic>
        <p:nvPicPr>
          <p:cNvPr id="8" name="Picture 7" descr="table10511741020.png"/>
          <p:cNvPicPr>
            <a:picLocks noChangeAspect="1"/>
          </p:cNvPicPr>
          <p:nvPr/>
        </p:nvPicPr>
        <p:blipFill>
          <a:blip r:embed="rId5"/>
          <a:stretch>
            <a:fillRect/>
          </a:stretch>
        </p:blipFill>
        <p:spPr>
          <a:xfrm>
            <a:off x="7776276" y="3565689"/>
            <a:ext cx="4089947" cy="1686172"/>
          </a:xfrm>
          <a:prstGeom prst="rect">
            <a:avLst/>
          </a:prstGeom>
        </p:spPr>
      </p:pic>
      <p:pic>
        <p:nvPicPr>
          <p:cNvPr id="9" name="Picture 8" descr="chart10511741210.png"/>
          <p:cNvPicPr>
            <a:picLocks noChangeAspect="1"/>
          </p:cNvPicPr>
          <p:nvPr/>
        </p:nvPicPr>
        <p:blipFill>
          <a:blip r:embed="rId6"/>
          <a:stretch>
            <a:fillRect/>
          </a:stretch>
        </p:blipFill>
        <p:spPr>
          <a:xfrm>
            <a:off x="141003" y="4231260"/>
            <a:ext cx="5024852" cy="2453211"/>
          </a:xfrm>
          <a:prstGeom prst="rect">
            <a:avLst/>
          </a:prstGeom>
        </p:spPr>
      </p:pic>
      <p:sp>
        <p:nvSpPr>
          <p:cNvPr id="10" name="Content Placeholder 2"/>
          <p:cNvSpPr txBox="1">
            <a:spLocks/>
          </p:cNvSpPr>
          <p:nvPr/>
        </p:nvSpPr>
        <p:spPr>
          <a:xfrm>
            <a:off x="141003" y="3835985"/>
            <a:ext cx="7110008" cy="332192"/>
          </a:xfrm>
          <a:prstGeom prst="rect">
            <a:avLst/>
          </a:prstGeom>
        </p:spPr>
        <p:txBody>
          <a:bodyPr vert="horz" lIns="121920" tIns="60960" rIns="121920" bIns="60960" rtlCol="0">
            <a:normAutofit/>
          </a:bodyPr>
          <a:lst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333"/>
              <a:t>Answered: 363    Parents and Spectators</a:t>
            </a:r>
            <a:endParaRPr lang="en-US" sz="1333" dirty="0"/>
          </a:p>
        </p:txBody>
      </p:sp>
      <p:pic>
        <p:nvPicPr>
          <p:cNvPr id="14" name="Picture 13" descr="table10511741210.png"/>
          <p:cNvPicPr>
            <a:picLocks noChangeAspect="1"/>
          </p:cNvPicPr>
          <p:nvPr/>
        </p:nvPicPr>
        <p:blipFill>
          <a:blip r:embed="rId7"/>
          <a:stretch>
            <a:fillRect/>
          </a:stretch>
        </p:blipFill>
        <p:spPr>
          <a:xfrm>
            <a:off x="3946477" y="5390482"/>
            <a:ext cx="3578547" cy="1209613"/>
          </a:xfrm>
          <a:prstGeom prst="rect">
            <a:avLst/>
          </a:prstGeom>
        </p:spPr>
      </p:pic>
    </p:spTree>
    <p:extLst>
      <p:ext uri="{BB962C8B-B14F-4D97-AF65-F5344CB8AC3E}">
        <p14:creationId xmlns:p14="http://schemas.microsoft.com/office/powerpoint/2010/main" val="19137917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115" y="141304"/>
            <a:ext cx="8848971" cy="1325563"/>
          </a:xfrm>
        </p:spPr>
        <p:txBody>
          <a:bodyPr>
            <a:normAutofit/>
          </a:bodyPr>
          <a:lstStyle/>
          <a:p>
            <a:r>
              <a:rPr sz="2800"/>
              <a:t>Q14: Respect Levels - What level of disrespect do you encounter weekly?</a:t>
            </a:r>
          </a:p>
        </p:txBody>
      </p:sp>
      <p:sp>
        <p:nvSpPr>
          <p:cNvPr id="3" name="Content Placeholder 2"/>
          <p:cNvSpPr>
            <a:spLocks noGrp="1"/>
          </p:cNvSpPr>
          <p:nvPr>
            <p:ph idx="1"/>
          </p:nvPr>
        </p:nvSpPr>
        <p:spPr>
          <a:xfrm>
            <a:off x="489857" y="1215380"/>
            <a:ext cx="2688771" cy="511175"/>
          </a:xfrm>
        </p:spPr>
        <p:txBody>
          <a:bodyPr>
            <a:normAutofit fontScale="92500"/>
          </a:bodyPr>
          <a:lstStyle/>
          <a:p>
            <a:pPr marL="0" indent="0">
              <a:buNone/>
            </a:pPr>
            <a:r>
              <a:rPr sz="1800" dirty="0"/>
              <a:t>Answered: 101    </a:t>
            </a:r>
            <a:r>
              <a:rPr lang="en-GB" sz="1800" dirty="0" smtClean="0"/>
              <a:t>Referee</a:t>
            </a:r>
            <a:endParaRPr sz="1800" dirty="0"/>
          </a:p>
        </p:txBody>
      </p:sp>
      <p:pic>
        <p:nvPicPr>
          <p:cNvPr id="4" name="Picture 3" descr="chart10511740600.png"/>
          <p:cNvPicPr>
            <a:picLocks noChangeAspect="1"/>
          </p:cNvPicPr>
          <p:nvPr/>
        </p:nvPicPr>
        <p:blipFill>
          <a:blip r:embed="rId2"/>
          <a:stretch>
            <a:fillRect/>
          </a:stretch>
        </p:blipFill>
        <p:spPr>
          <a:xfrm>
            <a:off x="0" y="1726555"/>
            <a:ext cx="7184571" cy="4233333"/>
          </a:xfrm>
          <a:prstGeom prst="rect">
            <a:avLst/>
          </a:prstGeom>
        </p:spPr>
      </p:pic>
      <p:pic>
        <p:nvPicPr>
          <p:cNvPr id="5" name="Picture 4" descr="table10511740600.png"/>
          <p:cNvPicPr>
            <a:picLocks noChangeAspect="1"/>
          </p:cNvPicPr>
          <p:nvPr/>
        </p:nvPicPr>
        <p:blipFill>
          <a:blip r:embed="rId3"/>
          <a:stretch>
            <a:fillRect/>
          </a:stretch>
        </p:blipFill>
        <p:spPr>
          <a:xfrm>
            <a:off x="5639915" y="2497419"/>
            <a:ext cx="5357468" cy="2540000"/>
          </a:xfrm>
          <a:prstGeom prst="rect">
            <a:avLst/>
          </a:prstGeom>
        </p:spPr>
      </p:pic>
    </p:spTree>
    <p:extLst>
      <p:ext uri="{BB962C8B-B14F-4D97-AF65-F5344CB8AC3E}">
        <p14:creationId xmlns:p14="http://schemas.microsoft.com/office/powerpoint/2010/main" val="88180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TotalTime>
  <Words>487</Words>
  <Application>Microsoft Macintosh PowerPoint</Application>
  <PresentationFormat>Widescreen</PresentationFormat>
  <Paragraphs>61</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Trebuchet MS</vt:lpstr>
      <vt:lpstr>Wingdings 3</vt:lpstr>
      <vt:lpstr>Arial</vt:lpstr>
      <vt:lpstr>Facet</vt:lpstr>
      <vt:lpstr>PowerPoint Presentation</vt:lpstr>
      <vt:lpstr>Q2: Please indicate the role you are associated with the Surrey Youth League</vt:lpstr>
      <vt:lpstr>Age Group Participation</vt:lpstr>
      <vt:lpstr>Question Groupings</vt:lpstr>
      <vt:lpstr>Q23: Did you receive sufficient briefing at the start of regarding the SYL Respect</vt:lpstr>
      <vt:lpstr>Q22: Codes of Conduct - As someone associated with a Club are you aware of the codes of conducted adopted</vt:lpstr>
      <vt:lpstr>Q31: Do you see people disrespecting Referees?</vt:lpstr>
      <vt:lpstr>Q16: If you observe disrespect shown towards a referee where does it mainly come from?</vt:lpstr>
      <vt:lpstr>Q14: Respect Levels - What level of disrespect do you encounter weekly?</vt:lpstr>
      <vt:lpstr>What percentage of Referees hold briefings with you?</vt:lpstr>
      <vt:lpstr>Q10: When you hold briefings with Pitch Marshalls are they aware of their roles in assisting you?</vt:lpstr>
      <vt:lpstr>Q25: As a Pitch Marshall do you feel safe acting as a Pitch Marshall?</vt:lpstr>
      <vt:lpstr>Q15: Respect Levels - Compared to last season is there an improvement</vt:lpstr>
      <vt:lpstr>Q11: The League has given out good practice guidance for Clubs to ensure that their spectators do not stand behind the opposition Linesman. Are you aware of this guidance?</vt:lpstr>
      <vt:lpstr>Q13: When No standing behind the Opposition Linesman is adopted do you believe it helps in reducing conflict on the touchline?</vt:lpstr>
      <vt:lpstr>Q55: Linesman - As someone who runs the line do you feel the Good Practice Guidance on removing opposition spectators from behind you when implemented</vt:lpstr>
      <vt:lpstr>Summary</vt:lpstr>
      <vt:lpstr>Q77: On Balance do you think the publicity of the Pilot including Match Day Signs (A Boards), visible Pitch Marshall's, awareness briefing and roped off area's, have contributed to improving the behaviours at Surrey Youth League football matches.</vt:lpstr>
      <vt:lpstr>Q78: From your experience do you think all clubs are joining in the pilot</vt:lpstr>
      <vt:lpstr>Q79: Do you believe that the Pilot is succeeding in its aims to improve touchline behaviour?</vt:lpstr>
      <vt:lpstr>Q80: Have you seen situations where respect procedures have prevented a game degrading to something worse?</vt:lpstr>
      <vt:lpstr>Q81: What area has contributed the most to improving behaviours</vt:lpstr>
      <vt:lpstr>Q83: Currently the Pitch Marshall's are only compulsory at U11 to U15 age groups. Should the Pitch Marshall's be made compulsory at :-</vt:lpstr>
      <vt:lpstr>Q82: Would you support the Pilots continuation in its current form next season?</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Ekins</dc:creator>
  <cp:lastModifiedBy>Simon Ekins</cp:lastModifiedBy>
  <cp:revision>10</cp:revision>
  <dcterms:created xsi:type="dcterms:W3CDTF">2017-02-10T19:53:59Z</dcterms:created>
  <dcterms:modified xsi:type="dcterms:W3CDTF">2017-02-10T20:33:07Z</dcterms:modified>
</cp:coreProperties>
</file>